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8" r:id="rId1"/>
  </p:sldMasterIdLst>
  <p:notesMasterIdLst>
    <p:notesMasterId r:id="rId46"/>
  </p:notesMasterIdLst>
  <p:handoutMasterIdLst>
    <p:handoutMasterId r:id="rId47"/>
  </p:handoutMasterIdLst>
  <p:sldIdLst>
    <p:sldId id="486" r:id="rId2"/>
    <p:sldId id="605" r:id="rId3"/>
    <p:sldId id="601" r:id="rId4"/>
    <p:sldId id="625" r:id="rId5"/>
    <p:sldId id="626" r:id="rId6"/>
    <p:sldId id="627" r:id="rId7"/>
    <p:sldId id="429" r:id="rId8"/>
    <p:sldId id="414" r:id="rId9"/>
    <p:sldId id="415" r:id="rId10"/>
    <p:sldId id="514" r:id="rId11"/>
    <p:sldId id="442" r:id="rId12"/>
    <p:sldId id="430" r:id="rId13"/>
    <p:sldId id="432" r:id="rId14"/>
    <p:sldId id="511" r:id="rId15"/>
    <p:sldId id="519" r:id="rId16"/>
    <p:sldId id="447" r:id="rId17"/>
    <p:sldId id="453" r:id="rId18"/>
    <p:sldId id="471" r:id="rId19"/>
    <p:sldId id="456" r:id="rId20"/>
    <p:sldId id="602" r:id="rId21"/>
    <p:sldId id="522" r:id="rId22"/>
    <p:sldId id="523" r:id="rId23"/>
    <p:sldId id="530" r:id="rId24"/>
    <p:sldId id="531" r:id="rId25"/>
    <p:sldId id="607" r:id="rId26"/>
    <p:sldId id="534" r:id="rId27"/>
    <p:sldId id="606" r:id="rId28"/>
    <p:sldId id="536" r:id="rId29"/>
    <p:sldId id="535" r:id="rId30"/>
    <p:sldId id="608" r:id="rId31"/>
    <p:sldId id="540" r:id="rId32"/>
    <p:sldId id="609" r:id="rId33"/>
    <p:sldId id="545" r:id="rId34"/>
    <p:sldId id="614" r:id="rId35"/>
    <p:sldId id="617" r:id="rId36"/>
    <p:sldId id="618" r:id="rId37"/>
    <p:sldId id="619" r:id="rId38"/>
    <p:sldId id="620" r:id="rId39"/>
    <p:sldId id="623" r:id="rId40"/>
    <p:sldId id="624" r:id="rId41"/>
    <p:sldId id="596" r:id="rId42"/>
    <p:sldId id="621" r:id="rId43"/>
    <p:sldId id="622" r:id="rId44"/>
    <p:sldId id="595" r:id="rId45"/>
  </p:sldIdLst>
  <p:sldSz cx="7620000" cy="5715000"/>
  <p:notesSz cx="7104063" cy="10234613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I" id="{786B4FF4-FC98-46A4-ABF0-93DB872A385E}">
          <p14:sldIdLst>
            <p14:sldId id="486"/>
            <p14:sldId id="605"/>
            <p14:sldId id="601"/>
            <p14:sldId id="625"/>
            <p14:sldId id="626"/>
            <p14:sldId id="627"/>
            <p14:sldId id="429"/>
            <p14:sldId id="414"/>
            <p14:sldId id="415"/>
            <p14:sldId id="514"/>
            <p14:sldId id="442"/>
            <p14:sldId id="430"/>
            <p14:sldId id="432"/>
            <p14:sldId id="511"/>
            <p14:sldId id="519"/>
            <p14:sldId id="447"/>
            <p14:sldId id="453"/>
            <p14:sldId id="471"/>
            <p14:sldId id="456"/>
          </p14:sldIdLst>
        </p14:section>
        <p14:section name="Part II" id="{148E48C8-A2F2-4C3A-AD22-FDD2DCE3E00C}">
          <p14:sldIdLst>
            <p14:sldId id="602"/>
            <p14:sldId id="522"/>
            <p14:sldId id="523"/>
            <p14:sldId id="530"/>
            <p14:sldId id="531"/>
            <p14:sldId id="607"/>
            <p14:sldId id="534"/>
            <p14:sldId id="606"/>
            <p14:sldId id="536"/>
            <p14:sldId id="535"/>
            <p14:sldId id="608"/>
            <p14:sldId id="540"/>
            <p14:sldId id="609"/>
            <p14:sldId id="545"/>
            <p14:sldId id="614"/>
            <p14:sldId id="617"/>
            <p14:sldId id="618"/>
            <p14:sldId id="619"/>
            <p14:sldId id="620"/>
            <p14:sldId id="623"/>
            <p14:sldId id="624"/>
            <p14:sldId id="596"/>
            <p14:sldId id="621"/>
            <p14:sldId id="622"/>
          </p14:sldIdLst>
        </p14:section>
        <p14:section name="Part III" id="{A7F46AFF-5C61-4E6E-85C6-9226A6C59B9C}">
          <p14:sldIdLst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4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5E7"/>
    <a:srgbClr val="F25537"/>
    <a:srgbClr val="FFFFFF"/>
    <a:srgbClr val="6DA5D4"/>
    <a:srgbClr val="C8D200"/>
    <a:srgbClr val="F39B41"/>
    <a:srgbClr val="EA653A"/>
    <a:srgbClr val="00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67126" autoAdjust="0"/>
  </p:normalViewPr>
  <p:slideViewPr>
    <p:cSldViewPr snapToGrid="0">
      <p:cViewPr>
        <p:scale>
          <a:sx n="110" d="100"/>
          <a:sy n="110" d="100"/>
        </p:scale>
        <p:origin x="1872" y="474"/>
      </p:cViewPr>
      <p:guideLst>
        <p:guide orient="horz" pos="1800"/>
        <p:guide pos="24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116" y="272060"/>
            <a:ext cx="6115743" cy="51350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 smtClean="0"/>
              <a:t>Titel der Präsentation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80253" y="9824749"/>
            <a:ext cx="671250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F9FF5D80-0D09-4BD4-9627-229DDA716068}" type="datetime1">
              <a:rPr lang="de-DE" sz="900" smtClean="0"/>
              <a:t>10.07.2018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85116" y="9824751"/>
            <a:ext cx="4661459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95168" y="9824751"/>
            <a:ext cx="372917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306" userDrawn="1">
          <p15:clr>
            <a:srgbClr val="F26B43"/>
          </p15:clr>
        </p15:guide>
        <p15:guide id="3" pos="4158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4792" y="273998"/>
            <a:ext cx="6115834" cy="51350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der </a:t>
            </a:r>
            <a:r>
              <a:rPr lang="en-US" dirty="0" err="1" smtClean="0"/>
              <a:t>Präsentation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9521" y="9823617"/>
            <a:ext cx="671250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D87DB423-731B-4B02-B2A9-2B7A09CB59AA}" type="datetime1">
              <a:rPr lang="de-DE" smtClean="0"/>
              <a:t>10.07.2018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" y="1128713"/>
            <a:ext cx="4605338" cy="3454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116" y="4925407"/>
            <a:ext cx="6115743" cy="402987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4792" y="9823617"/>
            <a:ext cx="4661459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 dirty="0" err="1" smtClean="0"/>
              <a:t>Universität</a:t>
            </a:r>
            <a:r>
              <a:rPr lang="en-US" dirty="0" smtClean="0"/>
              <a:t>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496209" y="9823617"/>
            <a:ext cx="372917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306" userDrawn="1">
          <p15:clr>
            <a:srgbClr val="F26B43"/>
          </p15:clr>
        </p15:guide>
        <p15:guide id="3" pos="415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3E997B0-AA6A-46F0-B3B6-A3B14C42240F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76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Instana</a:t>
            </a:r>
            <a:r>
              <a:rPr lang="de-DE" dirty="0" smtClean="0"/>
              <a:t>, </a:t>
            </a:r>
            <a:r>
              <a:rPr lang="de-DE" dirty="0" err="1" smtClean="0"/>
              <a:t>serverless</a:t>
            </a:r>
            <a:r>
              <a:rPr lang="de-DE" dirty="0" smtClean="0"/>
              <a:t>-Architekturen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48AFCD5-0C45-4492-B303-BC89538FA9CA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5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80E718-B7EB-4AAC-BCDB-5B7E38FEF983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D3FEDCE-9929-4B2C-BE74-83665E2A6E29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54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obvious one.</a:t>
            </a:r>
          </a:p>
          <a:p>
            <a:r>
              <a:rPr lang="en-US" dirty="0" smtClean="0"/>
              <a:t>Reducing the required effort</a:t>
            </a:r>
            <a:r>
              <a:rPr lang="en-US" baseline="0" dirty="0" smtClean="0"/>
              <a:t> of APM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Titel der Präsentation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EA68F4C-1BE9-4171-95B4-A7481F137D66}" type="datetime1">
              <a:rPr lang="de-DE" smtClean="0">
                <a:solidFill>
                  <a:srgbClr val="323232"/>
                </a:solidFill>
              </a:rPr>
              <a:t>10.07.2018</a:t>
            </a:fld>
            <a:endParaRPr lang="en-US">
              <a:solidFill>
                <a:srgbClr val="32323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Universität Stuttgart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>
                <a:solidFill>
                  <a:srgbClr val="323232"/>
                </a:solidFill>
              </a:rPr>
              <a:pPr/>
              <a:t>21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6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99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Titel der Präsentation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3D9220C-39F2-483E-AE87-573AB05DAEB4}" type="datetime1">
              <a:rPr lang="de-DE" smtClean="0">
                <a:solidFill>
                  <a:srgbClr val="323232"/>
                </a:solidFill>
              </a:rPr>
              <a:t>10.07.2018</a:t>
            </a:fld>
            <a:endParaRPr lang="en-US">
              <a:solidFill>
                <a:srgbClr val="32323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Universität Stuttgart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>
                <a:solidFill>
                  <a:srgbClr val="323232"/>
                </a:solidFill>
              </a:rPr>
              <a:pPr/>
              <a:t>28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5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45869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Titel der Präsentation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E62432B-7A9B-410F-856E-760CC7F593D0}" type="datetime1">
              <a:rPr lang="de-DE" smtClean="0">
                <a:solidFill>
                  <a:srgbClr val="323232"/>
                </a:solidFill>
              </a:rPr>
              <a:t>10.07.2018</a:t>
            </a:fld>
            <a:endParaRPr lang="en-US">
              <a:solidFill>
                <a:srgbClr val="32323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Universität Stuttgart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>
                <a:solidFill>
                  <a:srgbClr val="323232"/>
                </a:solidFill>
              </a:rPr>
              <a:pPr/>
              <a:t>33</a:t>
            </a:fld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8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B35D895-738F-4AB7-8351-5157B40D5676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3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Anwendungsperformance hat direkten Einfluss auf den Unternehmenserfolg</a:t>
            </a:r>
          </a:p>
          <a:p>
            <a:pPr marL="159092" lvl="1" indent="0">
              <a:buNone/>
            </a:pPr>
            <a:r>
              <a:rPr lang="de-DE" dirty="0" smtClean="0"/>
              <a:t>z.B. Wahrnehmung, Vertrauen, Umsatz</a:t>
            </a:r>
          </a:p>
          <a:p>
            <a:endParaRPr lang="de-DE" dirty="0" smtClean="0"/>
          </a:p>
          <a:p>
            <a:r>
              <a:rPr lang="de-DE" dirty="0" smtClean="0"/>
              <a:t>Konsequenzen schlechter Performance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by</a:t>
            </a:r>
            <a:r>
              <a:rPr lang="de-DE" dirty="0" smtClean="0"/>
              <a:t> Jakob Nielsen</a:t>
            </a:r>
          </a:p>
          <a:p>
            <a:pPr lvl="1"/>
            <a:r>
              <a:rPr lang="de-DE" dirty="0" smtClean="0"/>
              <a:t>https://www.nngroup.com/articles/powers-of-10-time-scales-in-ux/</a:t>
            </a:r>
          </a:p>
          <a:p>
            <a:pPr marL="388733" lvl="1" indent="-196086" defTabSz="772787">
              <a:buClr>
                <a:schemeClr val="accent1"/>
              </a:buClr>
              <a:defRPr/>
            </a:pPr>
            <a:r>
              <a:rPr lang="de-DE" dirty="0" smtClean="0"/>
              <a:t>https://www.nngroup.com/articles/response-times-3-important-limits/</a:t>
            </a:r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926DBCA-95E5-406D-8A3D-6D482A946A31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1EFBA1-7F4F-406D-B212-D4D68440E4A3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C7D8CBA-3CFD-4A57-A2C0-73CCEDB6069C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C7DD11B-549C-485B-B904-B1D1C6BB69AF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8BE4C0B-4276-4111-ADF7-3EE2E1FB95BB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88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512D997-917A-4302-AC71-3117B97EE7CD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14325" y="1130300"/>
            <a:ext cx="4605338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72787">
              <a:buNone/>
              <a:defRPr/>
            </a:pPr>
            <a:r>
              <a:rPr lang="de-DE" dirty="0" smtClean="0"/>
              <a:t>© Objektspektrum,</a:t>
            </a:r>
            <a:r>
              <a:rPr lang="de-DE" baseline="0" dirty="0" smtClean="0"/>
              <a:t> Fachposter zu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Performance Management (APM) – Kontinuierliche Überwachung von Anwendungsperformance. Ideengeber André van </a:t>
            </a:r>
            <a:r>
              <a:rPr lang="de-DE" baseline="0" dirty="0" err="1" smtClean="0"/>
              <a:t>Hoorn</a:t>
            </a:r>
            <a:r>
              <a:rPr lang="de-DE" baseline="0" dirty="0" smtClean="0"/>
              <a:t> und Stefan Siegl (erscheint)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C2406A-44F3-4B14-8730-3A25629FF31F}" type="datetime1">
              <a:rPr lang="de-DE" smtClean="0"/>
              <a:t>10.07.2018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1784" y="36216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7519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71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381125"/>
            <a:ext cx="3480717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3407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13923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2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5999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69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64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974370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24706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19579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45209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45209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4496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356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77835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2880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842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167"/>
              </a:spcBef>
              <a:buClr>
                <a:srgbClr val="004191"/>
              </a:buClr>
              <a:tabLst>
                <a:tab pos="451079" algn="l"/>
              </a:tabLst>
            </a:pPr>
            <a:r>
              <a:rPr lang="de-DE" sz="2000" b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Thank you!</a:t>
            </a:r>
            <a:endParaRPr lang="de-DE" sz="2000" b="1" dirty="0" smtClean="0">
              <a:solidFill>
                <a:srgbClr val="323232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e-mail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web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  <a:defRPr/>
            </a:pP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phone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 	+49 (0) 711 685-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590044" y="3001893"/>
            <a:ext cx="176513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http://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University </a:t>
            </a: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of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76" y="5142582"/>
            <a:ext cx="898178" cy="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7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 baseline="0"/>
            </a:lvl1pPr>
          </a:lstStyle>
          <a:p>
            <a:pPr lvl="0"/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Software Technology</a:t>
            </a:r>
            <a:br>
              <a:rPr lang="de-DE" dirty="0" smtClean="0"/>
            </a:br>
            <a:r>
              <a:rPr lang="de-DE" dirty="0" err="1" smtClean="0"/>
              <a:t>Reliable</a:t>
            </a:r>
            <a:r>
              <a:rPr lang="de-DE" dirty="0" smtClean="0"/>
              <a:t> Software Systems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6382" y="1004404"/>
            <a:ext cx="3441772" cy="344177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3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1390" y="3248562"/>
            <a:ext cx="2580529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1667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578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>
              <a:solidFill>
                <a:srgbClr val="323232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167"/>
              </a:spcBef>
              <a:buClr>
                <a:srgbClr val="004191"/>
              </a:buClr>
              <a:tabLst>
                <a:tab pos="451079" algn="l"/>
              </a:tabLst>
            </a:pPr>
            <a:r>
              <a:rPr lang="de-DE" sz="2000" b="1" smtClean="0">
                <a:solidFill>
                  <a:prstClr val="white"/>
                </a:solidFill>
              </a:rPr>
              <a:t>Thank you!</a:t>
            </a:r>
            <a:endParaRPr lang="de-DE" sz="2000" b="1" dirty="0" smtClean="0">
              <a:solidFill>
                <a:prstClr val="white"/>
              </a:solidFill>
            </a:endParaRP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e-mail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phone 	+49 (0) 711 685-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fax 	+49 (0) 711 685-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prstClr val="white"/>
                </a:solidFill>
              </a:rPr>
              <a:t>Universität 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5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751" y="1714463"/>
            <a:ext cx="6858498" cy="2969323"/>
          </a:xfrm>
          <a:prstGeom prst="rect">
            <a:avLst/>
          </a:prstGeom>
        </p:spPr>
        <p:txBody>
          <a:bodyPr/>
          <a:lstStyle>
            <a:lvl1pPr marL="296139" indent="-265033">
              <a:buClr>
                <a:srgbClr val="12429F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1pPr>
            <a:lvl2pPr>
              <a:buClr>
                <a:srgbClr val="4B6B72"/>
              </a:buClr>
              <a:defRPr>
                <a:solidFill>
                  <a:srgbClr val="000000"/>
                </a:solidFill>
              </a:defRPr>
            </a:lvl2pPr>
            <a:lvl3pPr marL="915792" indent="-176688">
              <a:buFont typeface="Arial"/>
              <a:buChar char="•"/>
              <a:defRPr sz="1411">
                <a:solidFill>
                  <a:srgbClr val="000000"/>
                </a:solidFill>
              </a:defRPr>
            </a:lvl3pPr>
            <a:lvl4pPr marL="1240550" indent="-176688">
              <a:buFont typeface="Arial"/>
              <a:buChar char="•"/>
              <a:defRPr sz="1254">
                <a:solidFill>
                  <a:srgbClr val="000000"/>
                </a:solidFill>
              </a:defRPr>
            </a:lvl4pPr>
            <a:lvl5pPr marL="1565307" indent="-176688">
              <a:buFont typeface="Arial"/>
              <a:buChar char="•"/>
              <a:defRPr sz="1097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>
                <a:solidFill>
                  <a:srgbClr val="323232">
                    <a:tint val="75000"/>
                  </a:srgbClr>
                </a:solidFill>
              </a:rPr>
              <a:pPr/>
              <a:t>‹Nr.›</a:t>
            </a:fld>
            <a:endParaRPr lang="de-DE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4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>
                <a:solidFill>
                  <a:srgbClr val="323232">
                    <a:tint val="75000"/>
                  </a:srgbClr>
                </a:solidFill>
              </a:rPr>
              <a:pPr/>
              <a:t>‹Nr.›</a:t>
            </a:fld>
            <a:endParaRPr lang="de-DE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4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platzhalter 38"/>
          <p:cNvSpPr>
            <a:spLocks noGrp="1"/>
          </p:cNvSpPr>
          <p:nvPr>
            <p:ph type="body" sz="quarter" idx="13"/>
          </p:nvPr>
        </p:nvSpPr>
        <p:spPr bwMode="gray">
          <a:xfrm>
            <a:off x="359836" y="1137711"/>
            <a:ext cx="6900334" cy="407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05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95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79964" indent="-279964">
              <a:spcBef>
                <a:spcPts val="549"/>
              </a:spcBef>
              <a:defRPr/>
            </a:lvl1pPr>
            <a:lvl2pPr indent="-310385">
              <a:spcBef>
                <a:spcPts val="549"/>
              </a:spcBef>
              <a:defRPr/>
            </a:lvl2pPr>
            <a:lvl3pPr indent="-253951">
              <a:spcBef>
                <a:spcPts val="549"/>
              </a:spcBef>
              <a:defRPr/>
            </a:lvl3pPr>
            <a:lvl4pPr indent="-253951">
              <a:spcBef>
                <a:spcPts val="549"/>
              </a:spcBef>
              <a:defRPr/>
            </a:lvl4pPr>
            <a:lvl5pPr indent="-253951">
              <a:spcBef>
                <a:spcPts val="549"/>
              </a:spcBef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lang="en-US" smtClean="0"/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53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platzhalter 38"/>
          <p:cNvSpPr>
            <a:spLocks noGrp="1"/>
          </p:cNvSpPr>
          <p:nvPr>
            <p:ph type="body" sz="quarter" idx="13"/>
          </p:nvPr>
        </p:nvSpPr>
        <p:spPr bwMode="gray">
          <a:xfrm>
            <a:off x="359836" y="1137711"/>
            <a:ext cx="6900334" cy="407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4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platzhalter 38"/>
          <p:cNvSpPr>
            <a:spLocks noGrp="1"/>
          </p:cNvSpPr>
          <p:nvPr>
            <p:ph type="body" sz="quarter" idx="13"/>
          </p:nvPr>
        </p:nvSpPr>
        <p:spPr bwMode="gray">
          <a:xfrm>
            <a:off x="359836" y="1137711"/>
            <a:ext cx="6900334" cy="4079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2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1784" y="36216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7519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 baseline="0"/>
            </a:lvl1pPr>
          </a:lstStyle>
          <a:p>
            <a:pPr lvl="0"/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Software Technology</a:t>
            </a:r>
            <a:br>
              <a:rPr lang="de-DE" dirty="0" smtClean="0"/>
            </a:br>
            <a:r>
              <a:rPr lang="de-DE" dirty="0" err="1" smtClean="0"/>
              <a:t>Reliable</a:t>
            </a:r>
            <a:r>
              <a:rPr lang="de-DE" dirty="0" smtClean="0"/>
              <a:t> Software Systems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6382" y="1004404"/>
            <a:ext cx="3441772" cy="344177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3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1390" y="3248562"/>
            <a:ext cx="2580529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1667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381125"/>
            <a:ext cx="6839479" cy="37084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381125"/>
            <a:ext cx="6839479" cy="37084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2197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 smtClean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en-US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4"/>
            <a:ext cx="3300000" cy="370843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381125"/>
            <a:ext cx="3480717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2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5999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974370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24706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19579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45209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45209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>
              <a:solidFill>
                <a:srgbClr val="323232"/>
              </a:solidFill>
            </a:endParaRPr>
          </a:p>
        </p:txBody>
      </p:sp>
      <p:sp>
        <p:nvSpPr>
          <p:cNvPr id="6" name="bk object 17"/>
          <p:cNvSpPr/>
          <p:nvPr userDrawn="1"/>
        </p:nvSpPr>
        <p:spPr>
          <a:xfrm>
            <a:off x="1066627" y="0"/>
            <a:ext cx="5453591" cy="3271837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0" y="900000"/>
            <a:ext cx="3431758" cy="1360800"/>
          </a:xfrm>
        </p:spPr>
        <p:txBody>
          <a:bodyPr anchor="t" anchorCtr="0"/>
          <a:lstStyle>
            <a:lvl1pPr>
              <a:defRPr sz="30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0" y="629827"/>
            <a:ext cx="3431758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487521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/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2018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smtClean="0"/>
              <a:t>Thank</a:t>
            </a:r>
            <a:r>
              <a:rPr lang="de-DE" sz="2000" b="1" baseline="0" smtClean="0"/>
              <a:t> you!</a:t>
            </a:r>
            <a:endParaRPr lang="de-DE" sz="2000" b="1" dirty="0" smtClean="0"/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err="1" smtClean="0"/>
              <a:t>e-mail</a:t>
            </a:r>
            <a:r>
              <a:rPr lang="de-DE" dirty="0" smtClean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smtClean="0"/>
              <a:t>web	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dirty="0" err="1" smtClean="0"/>
              <a:t>phone</a:t>
            </a:r>
            <a:r>
              <a:rPr lang="de-DE" dirty="0" smtClean="0"/>
              <a:t> 	+49 (0) 711 685-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590044" y="3001893"/>
            <a:ext cx="176513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http://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76" y="5142582"/>
            <a:ext cx="898178" cy="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167"/>
              </a:spcBef>
              <a:spcAft>
                <a:spcPts val="0"/>
              </a:spcAft>
              <a:tabLst>
                <a:tab pos="451079" algn="l"/>
              </a:tabLst>
            </a:pPr>
            <a:r>
              <a:rPr lang="de-DE" sz="2000" b="1" smtClean="0">
                <a:solidFill>
                  <a:schemeClr val="bg1"/>
                </a:solidFill>
              </a:rPr>
              <a:t>Thank you!</a:t>
            </a:r>
            <a:endParaRPr lang="de-DE" sz="2000" b="1" dirty="0" smtClean="0">
              <a:solidFill>
                <a:schemeClr val="bg1"/>
              </a:solidFill>
            </a:endParaRP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dirty="0" smtClean="0">
                <a:solidFill>
                  <a:schemeClr val="bg1"/>
                </a:solidFill>
              </a:rPr>
              <a:t>Universität 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751" y="1714463"/>
            <a:ext cx="6858498" cy="2969323"/>
          </a:xfrm>
          <a:prstGeom prst="rect">
            <a:avLst/>
          </a:prstGeom>
        </p:spPr>
        <p:txBody>
          <a:bodyPr/>
          <a:lstStyle>
            <a:lvl1pPr marL="296139" indent="-265033">
              <a:buClr>
                <a:srgbClr val="12429F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1pPr>
            <a:lvl2pPr>
              <a:buClr>
                <a:srgbClr val="4B6B72"/>
              </a:buClr>
              <a:defRPr>
                <a:solidFill>
                  <a:srgbClr val="000000"/>
                </a:solidFill>
              </a:defRPr>
            </a:lvl2pPr>
            <a:lvl3pPr marL="915792" indent="-176688">
              <a:buFont typeface="Arial"/>
              <a:buChar char="•"/>
              <a:defRPr sz="1411">
                <a:solidFill>
                  <a:srgbClr val="000000"/>
                </a:solidFill>
              </a:defRPr>
            </a:lvl3pPr>
            <a:lvl4pPr marL="1240550" indent="-176688">
              <a:buFont typeface="Arial"/>
              <a:buChar char="•"/>
              <a:defRPr sz="1254">
                <a:solidFill>
                  <a:srgbClr val="000000"/>
                </a:solidFill>
              </a:defRPr>
            </a:lvl4pPr>
            <a:lvl5pPr marL="1565307" indent="-176688">
              <a:buFont typeface="Arial"/>
              <a:buChar char="•"/>
              <a:defRPr sz="1097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08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6303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433567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5808" y="1199693"/>
            <a:ext cx="3600000" cy="360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1784" y="3621600"/>
            <a:ext cx="2700573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7519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381125"/>
            <a:ext cx="7620000" cy="3708405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6493" y="648000"/>
            <a:ext cx="2968261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000" baseline="0"/>
            </a:lvl1pPr>
          </a:lstStyle>
          <a:p>
            <a:pPr lvl="0"/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Software Technology</a:t>
            </a:r>
            <a:br>
              <a:rPr lang="de-DE" dirty="0" smtClean="0"/>
            </a:br>
            <a:r>
              <a:rPr lang="de-DE" dirty="0" err="1" smtClean="0"/>
              <a:t>Reliable</a:t>
            </a:r>
            <a:r>
              <a:rPr lang="de-DE" dirty="0" smtClean="0"/>
              <a:t> Software Systems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76382" y="1004404"/>
            <a:ext cx="3441772" cy="3441772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3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1390" y="3248562"/>
            <a:ext cx="2580529" cy="45007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285728" indent="0" algn="ctr">
              <a:buNone/>
              <a:defRPr sz="1250"/>
            </a:lvl2pPr>
            <a:lvl3pPr marL="571454" indent="0" algn="ctr">
              <a:buNone/>
              <a:defRPr sz="1125"/>
            </a:lvl3pPr>
            <a:lvl4pPr marL="857182" indent="0" algn="ctr">
              <a:buNone/>
              <a:defRPr sz="1000"/>
            </a:lvl4pPr>
            <a:lvl5pPr marL="1142908" indent="0" algn="ctr">
              <a:buNone/>
              <a:defRPr sz="1000"/>
            </a:lvl5pPr>
            <a:lvl6pPr marL="1428636" indent="0" algn="ctr">
              <a:buNone/>
              <a:defRPr sz="1000"/>
            </a:lvl6pPr>
            <a:lvl7pPr marL="1714362" indent="0" algn="ctr">
              <a:buNone/>
              <a:defRPr sz="1000"/>
            </a:lvl7pPr>
            <a:lvl8pPr marL="2000090" indent="0" algn="ctr">
              <a:buNone/>
              <a:defRPr sz="1000"/>
            </a:lvl8pPr>
            <a:lvl9pPr marL="2285818" indent="0" algn="ctr">
              <a:buNone/>
              <a:defRPr sz="10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969628" y="4016679"/>
            <a:ext cx="1268587" cy="1268587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43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3" y="1381125"/>
            <a:ext cx="6839479" cy="37084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1855" y="5418004"/>
            <a:ext cx="5040000" cy="123111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5092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 smtClean="0">
                <a:solidFill>
                  <a:srgbClr val="BFBFBF"/>
                </a:solidFill>
                <a:cs typeface="Arial"/>
              </a:rPr>
              <a:t>„</a:t>
            </a:r>
            <a:endParaRPr lang="de-DE" sz="20000" dirty="0">
              <a:solidFill>
                <a:srgbClr val="323232"/>
              </a:solidFill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>
                <a:solidFill>
                  <a:srgbClr val="323232"/>
                </a:solidFill>
              </a:rPr>
              <a:pPr/>
              <a:t>‹Nr.›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01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001" y="2250000"/>
            <a:ext cx="4605484" cy="900000"/>
          </a:xfrm>
        </p:spPr>
        <p:txBody>
          <a:bodyPr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9001" y="1944003"/>
            <a:ext cx="2522274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285728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45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18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290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63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362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09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581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219411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4"/>
            <a:ext cx="3300000" cy="370843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5121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3485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08749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2" y="1381125"/>
            <a:ext cx="3480717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5"/>
            <a:ext cx="3150000" cy="3708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5155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270000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70000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5400000" y="1381125"/>
            <a:ext cx="2220000" cy="43338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381124"/>
            <a:ext cx="2700000" cy="21642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548363"/>
            <a:ext cx="2700000" cy="21666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834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1854" y="1115372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605425" y="1218275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401854" y="2555685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605425" y="2658588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01854" y="3995999"/>
            <a:ext cx="1024609" cy="10246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605425" y="4098902"/>
            <a:ext cx="49470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531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6875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396875" y="2561266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396875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015838" y="1245972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015838" y="2691865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015838" y="4137758"/>
            <a:ext cx="4446162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1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974370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247064" y="2315784"/>
            <a:ext cx="2345033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19579" y="1703642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45209" y="3214800"/>
            <a:ext cx="1950242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45209" y="3600000"/>
            <a:ext cx="1950242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25674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51855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2765798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215798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963943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963943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5129740" y="2315784"/>
            <a:ext cx="2100000" cy="27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5579740" y="1702800"/>
            <a:ext cx="1224000" cy="1224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27885" y="3214800"/>
            <a:ext cx="1800000" cy="252000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327885" y="3600000"/>
            <a:ext cx="1800000" cy="119425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558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01855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65855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000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000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121211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17"/>
          </p:nvPr>
        </p:nvSpPr>
        <p:spPr>
          <a:xfrm>
            <a:off x="2385211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316197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316197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3840567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20"/>
          </p:nvPr>
        </p:nvSpPr>
        <p:spPr>
          <a:xfrm>
            <a:off x="4104567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037133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037133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5559924" y="2315785"/>
            <a:ext cx="168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70" dirty="0">
              <a:solidFill>
                <a:prstClr val="white"/>
              </a:solidFill>
            </a:endParaRPr>
          </a:p>
        </p:txBody>
      </p:sp>
      <p:sp>
        <p:nvSpPr>
          <p:cNvPr id="33" name="Bildplatzhalter 7"/>
          <p:cNvSpPr>
            <a:spLocks noGrp="1"/>
          </p:cNvSpPr>
          <p:nvPr>
            <p:ph type="pic" sz="quarter" idx="23"/>
          </p:nvPr>
        </p:nvSpPr>
        <p:spPr>
          <a:xfrm>
            <a:off x="5823924" y="1739375"/>
            <a:ext cx="1152000" cy="11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69" y="3214804"/>
            <a:ext cx="1354162" cy="407775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758069" y="3809772"/>
            <a:ext cx="1354162" cy="113596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1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80476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 userDrawn="1"/>
        </p:nvSpPr>
        <p:spPr>
          <a:xfrm>
            <a:off x="226771" y="-113356"/>
            <a:ext cx="6773875" cy="4513327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3" name="object 3"/>
          <p:cNvSpPr/>
          <p:nvPr userDrawn="1"/>
        </p:nvSpPr>
        <p:spPr>
          <a:xfrm>
            <a:off x="4769557" y="3036753"/>
            <a:ext cx="1808551" cy="1808551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4" name="object 8"/>
          <p:cNvSpPr txBox="1"/>
          <p:nvPr userDrawn="1"/>
        </p:nvSpPr>
        <p:spPr>
          <a:xfrm>
            <a:off x="5026132" y="1418639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 smtClean="0">
                <a:solidFill>
                  <a:srgbClr val="BFBFBF"/>
                </a:solidFill>
                <a:cs typeface="Arial"/>
              </a:rPr>
              <a:t>„</a:t>
            </a:r>
            <a:endParaRPr lang="de-DE" sz="20000" dirty="0">
              <a:solidFill>
                <a:srgbClr val="323232"/>
              </a:solidFill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413002" y="936000"/>
            <a:ext cx="4408958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 baseline="0">
                <a:solidFill>
                  <a:schemeClr val="bg1"/>
                </a:solidFill>
              </a:defRPr>
            </a:lvl1pPr>
            <a:lvl2pPr>
              <a:defRPr sz="2833" b="1">
                <a:solidFill>
                  <a:schemeClr val="bg1"/>
                </a:solidFill>
              </a:defRPr>
            </a:lvl2pPr>
            <a:lvl3pPr>
              <a:defRPr sz="2833" b="1">
                <a:solidFill>
                  <a:schemeClr val="bg1"/>
                </a:solidFill>
              </a:defRPr>
            </a:lvl3pPr>
            <a:lvl4pPr>
              <a:defRPr sz="2833" b="1">
                <a:solidFill>
                  <a:schemeClr val="bg1"/>
                </a:solidFill>
              </a:defRPr>
            </a:lvl4pPr>
            <a:lvl5pPr>
              <a:defRPr sz="28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13000" y="3024000"/>
            <a:ext cx="3356555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>
                <a:solidFill>
                  <a:srgbClr val="323232"/>
                </a:solidFill>
              </a:rPr>
              <a:pPr/>
              <a:t>‹Nr.›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3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8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167"/>
              </a:spcBef>
              <a:buClr>
                <a:srgbClr val="004191"/>
              </a:buClr>
              <a:tabLst>
                <a:tab pos="451079" algn="l"/>
              </a:tabLst>
            </a:pPr>
            <a:r>
              <a:rPr lang="de-DE" sz="2000" b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Thank you!</a:t>
            </a:r>
            <a:endParaRPr lang="de-DE" sz="2000" b="1" dirty="0" smtClean="0">
              <a:solidFill>
                <a:srgbClr val="323232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e-mail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web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  <a:defRPr/>
            </a:pP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phone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 	+49 (0) 711 685-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590044" y="3001893"/>
            <a:ext cx="176513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http://</a:t>
            </a: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University </a:t>
            </a:r>
            <a:r>
              <a:rPr lang="de-DE" dirty="0" err="1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of</a:t>
            </a:r>
            <a:r>
              <a:rPr lang="de-DE" dirty="0" smtClean="0">
                <a:solidFill>
                  <a:srgbClr val="323232">
                    <a:lumMod val="75000"/>
                    <a:lumOff val="25000"/>
                  </a:srgbClr>
                </a:solidFill>
              </a:rPr>
              <a:t> Stuttgart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76" y="5142582"/>
            <a:ext cx="898178" cy="5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7620000" cy="5715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1170" dirty="0">
              <a:solidFill>
                <a:srgbClr val="323232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4" y="344529"/>
            <a:ext cx="2136071" cy="431998"/>
          </a:xfrm>
          <a:prstGeom prst="rect">
            <a:avLst/>
          </a:prstGeom>
        </p:spPr>
      </p:pic>
      <p:sp>
        <p:nvSpPr>
          <p:cNvPr id="1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392400" y="2149167"/>
            <a:ext cx="1442516" cy="1442516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96000" y="1486800"/>
            <a:ext cx="180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167"/>
              </a:spcBef>
              <a:buClr>
                <a:srgbClr val="004191"/>
              </a:buClr>
              <a:tabLst>
                <a:tab pos="451079" algn="l"/>
              </a:tabLst>
            </a:pPr>
            <a:r>
              <a:rPr lang="de-DE" sz="2000" b="1" smtClean="0">
                <a:solidFill>
                  <a:prstClr val="white"/>
                </a:solidFill>
              </a:rPr>
              <a:t>Thank you!</a:t>
            </a:r>
            <a:endParaRPr lang="de-DE" sz="2000" b="1" dirty="0" smtClean="0">
              <a:solidFill>
                <a:prstClr val="white"/>
              </a:solidFill>
            </a:endParaRP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047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2047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7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e-mail	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phone 	+49 (0) 711 685-</a:t>
            </a:r>
          </a:p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fr-FR" smtClean="0">
                <a:solidFill>
                  <a:prstClr val="white"/>
                </a:solidFill>
              </a:rPr>
              <a:t>fax 	+49 (0) 711 685-</a:t>
            </a: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05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3705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25" name="Textfeld 24"/>
          <p:cNvSpPr txBox="1"/>
          <p:nvPr userDrawn="1"/>
        </p:nvSpPr>
        <p:spPr>
          <a:xfrm>
            <a:off x="2047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spcBef>
                <a:spcPts val="200"/>
              </a:spcBef>
              <a:buClr>
                <a:srgbClr val="004191"/>
              </a:buClr>
              <a:tabLst>
                <a:tab pos="541338" algn="l"/>
              </a:tabLst>
            </a:pPr>
            <a:r>
              <a:rPr lang="de-DE" dirty="0" smtClean="0">
                <a:solidFill>
                  <a:prstClr val="white"/>
                </a:solidFill>
              </a:rPr>
              <a:t>Universität Stuttgart</a:t>
            </a: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2047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Abteilung oder Institutsname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2590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58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751" y="1714463"/>
            <a:ext cx="6858498" cy="2969323"/>
          </a:xfrm>
          <a:prstGeom prst="rect">
            <a:avLst/>
          </a:prstGeom>
        </p:spPr>
        <p:txBody>
          <a:bodyPr/>
          <a:lstStyle>
            <a:lvl1pPr marL="296139" indent="-265033">
              <a:buClr>
                <a:srgbClr val="12429F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1pPr>
            <a:lvl2pPr>
              <a:buClr>
                <a:srgbClr val="4B6B72"/>
              </a:buClr>
              <a:defRPr>
                <a:solidFill>
                  <a:srgbClr val="000000"/>
                </a:solidFill>
              </a:defRPr>
            </a:lvl2pPr>
            <a:lvl3pPr marL="915792" indent="-176688">
              <a:buFont typeface="Arial"/>
              <a:buChar char="•"/>
              <a:defRPr sz="1411">
                <a:solidFill>
                  <a:srgbClr val="000000"/>
                </a:solidFill>
              </a:defRPr>
            </a:lvl3pPr>
            <a:lvl4pPr marL="1240550" indent="-176688">
              <a:buFont typeface="Arial"/>
              <a:buChar char="•"/>
              <a:defRPr sz="1254">
                <a:solidFill>
                  <a:srgbClr val="000000"/>
                </a:solidFill>
              </a:defRPr>
            </a:lvl4pPr>
            <a:lvl5pPr marL="1565307" indent="-176688">
              <a:buFont typeface="Arial"/>
              <a:buChar char="•"/>
              <a:defRPr sz="1097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>
                <a:solidFill>
                  <a:srgbClr val="323232">
                    <a:tint val="75000"/>
                  </a:srgbClr>
                </a:solidFill>
              </a:rPr>
              <a:pPr/>
              <a:t>‹Nr.›</a:t>
            </a:fld>
            <a:endParaRPr lang="de-DE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853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461166" y="5330520"/>
            <a:ext cx="1778083" cy="237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05538CD-9401-3541-B189-220CAEE3416C}" type="slidenum">
              <a:rPr lang="de-DE" smtClean="0">
                <a:solidFill>
                  <a:srgbClr val="323232">
                    <a:tint val="75000"/>
                  </a:srgbClr>
                </a:solidFill>
              </a:rPr>
              <a:pPr/>
              <a:t>‹Nr.›</a:t>
            </a:fld>
            <a:endParaRPr lang="de-DE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76540" y="451106"/>
            <a:ext cx="6745618" cy="952279"/>
          </a:xfrm>
          <a:prstGeom prst="rect">
            <a:avLst/>
          </a:prstGeom>
        </p:spPr>
        <p:txBody>
          <a:bodyPr/>
          <a:lstStyle>
            <a:lvl1pPr>
              <a:defRPr lang="de-DE" sz="2195" b="1" kern="1200" baseline="0" dirty="0" smtClean="0">
                <a:solidFill>
                  <a:srgbClr val="1F3A45"/>
                </a:solidFill>
                <a:latin typeface="Arial"/>
                <a:ea typeface="+mj-ea"/>
                <a:cs typeface="Arial"/>
                <a:sym typeface="Times New Roman" pitchFamily="18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717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094"/>
            <a:ext cx="3300000" cy="370843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9740" y="1381125"/>
            <a:ext cx="3300000" cy="37079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7201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73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000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3929475" y="1386962"/>
            <a:ext cx="330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285728" indent="0">
              <a:buNone/>
              <a:defRPr sz="1250" b="1"/>
            </a:lvl2pPr>
            <a:lvl3pPr marL="571454" indent="0">
              <a:buNone/>
              <a:defRPr sz="1125" b="1"/>
            </a:lvl3pPr>
            <a:lvl4pPr marL="857182" indent="0">
              <a:buNone/>
              <a:defRPr sz="1000" b="1"/>
            </a:lvl4pPr>
            <a:lvl5pPr marL="1142908" indent="0">
              <a:buNone/>
              <a:defRPr sz="1000" b="1"/>
            </a:lvl5pPr>
            <a:lvl6pPr marL="1428636" indent="0">
              <a:buNone/>
              <a:defRPr sz="1000" b="1"/>
            </a:lvl6pPr>
            <a:lvl7pPr marL="1714362" indent="0">
              <a:buNone/>
              <a:defRPr sz="1000" b="1"/>
            </a:lvl7pPr>
            <a:lvl8pPr marL="2000090" indent="0">
              <a:buNone/>
              <a:defRPr sz="1000" b="1"/>
            </a:lvl8pPr>
            <a:lvl9pPr marL="2285818" indent="0">
              <a:buNone/>
              <a:defRPr sz="10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929740" y="1726387"/>
            <a:ext cx="3300000" cy="3363143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22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00" y="1381125"/>
            <a:ext cx="3480000" cy="37084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‹Nr.›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079740" y="1381124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079740" y="3271525"/>
            <a:ext cx="3150000" cy="181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0000" y="716405"/>
            <a:ext cx="6840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4446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263" y="396000"/>
            <a:ext cx="6839479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263" y="1381125"/>
            <a:ext cx="6839479" cy="370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5702" y="5418004"/>
            <a:ext cx="6002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July 10, 2018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55" y="5418004"/>
            <a:ext cx="5040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1114" y="5418004"/>
            <a:ext cx="22088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>
                <a:solidFill>
                  <a:srgbClr val="323232"/>
                </a:solidFill>
              </a:rPr>
              <a:pPr/>
              <a:t>‹Nr.›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3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9" r:id="rId23"/>
    <p:sldLayoutId id="2147483760" r:id="rId24"/>
    <p:sldLayoutId id="2147483761" r:id="rId25"/>
    <p:sldLayoutId id="2147483762" r:id="rId26"/>
    <p:sldLayoutId id="2147483661" r:id="rId27"/>
    <p:sldLayoutId id="2147483675" r:id="rId28"/>
    <p:sldLayoutId id="2147483662" r:id="rId29"/>
    <p:sldLayoutId id="2147483680" r:id="rId30"/>
    <p:sldLayoutId id="2147483664" r:id="rId31"/>
    <p:sldLayoutId id="2147483665" r:id="rId32"/>
    <p:sldLayoutId id="2147483677" r:id="rId33"/>
    <p:sldLayoutId id="2147483678" r:id="rId34"/>
    <p:sldLayoutId id="2147483679" r:id="rId35"/>
    <p:sldLayoutId id="2147483684" r:id="rId36"/>
    <p:sldLayoutId id="2147483685" r:id="rId37"/>
    <p:sldLayoutId id="2147483682" r:id="rId38"/>
    <p:sldLayoutId id="2147483681" r:id="rId39"/>
    <p:sldLayoutId id="2147483683" r:id="rId40"/>
    <p:sldLayoutId id="2147483666" r:id="rId41"/>
    <p:sldLayoutId id="2147483686" r:id="rId42"/>
    <p:sldLayoutId id="2147483687" r:id="rId43"/>
    <p:sldLayoutId id="2147483688" r:id="rId44"/>
    <p:sldLayoutId id="2147483689" r:id="rId45"/>
    <p:sldLayoutId id="2147483692" r:id="rId46"/>
    <p:sldLayoutId id="2147483693" r:id="rId47"/>
    <p:sldLayoutId id="2147483694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10" r:id="rId61"/>
    <p:sldLayoutId id="2147483711" r:id="rId62"/>
    <p:sldLayoutId id="2147483712" r:id="rId63"/>
    <p:sldLayoutId id="2147483713" r:id="rId6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571454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863" indent="-142863" algn="l" defTabSz="571454" rtl="0" eaLnBrk="1" latinLnBrk="0" hangingPunct="1">
        <a:lnSpc>
          <a:spcPct val="120000"/>
        </a:lnSpc>
        <a:spcBef>
          <a:spcPts val="62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00278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7110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00556" indent="-153446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47388" indent="-146832" algn="l" defTabSz="571454" rtl="0" eaLnBrk="1" latinLnBrk="0" hangingPunct="1">
        <a:lnSpc>
          <a:spcPct val="120000"/>
        </a:lnSpc>
        <a:spcBef>
          <a:spcPts val="312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71499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227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2953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681" indent="-142863" algn="l" defTabSz="571454" rtl="0" eaLnBrk="1" latinLnBrk="0" hangingPunct="1">
        <a:lnSpc>
          <a:spcPct val="90000"/>
        </a:lnSpc>
        <a:spcBef>
          <a:spcPts val="312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2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54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18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0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36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362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090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818" algn="l" defTabSz="571454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0">
          <p15:clr>
            <a:srgbClr val="F26B43"/>
          </p15:clr>
        </p15:guide>
        <p15:guide id="2" pos="246">
          <p15:clr>
            <a:srgbClr val="F26B43"/>
          </p15:clr>
        </p15:guide>
        <p15:guide id="3" orient="horz" pos="3206">
          <p15:clr>
            <a:srgbClr val="F26B43"/>
          </p15:clr>
        </p15:guide>
        <p15:guide id="4" pos="4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igs-datacom.de/wissen/fachposter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jpeg"/><Relationship Id="rId21" Type="http://schemas.openxmlformats.org/officeDocument/2006/relationships/image" Target="../media/image65.pn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gif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jpe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hyperlink" Target="http://kieker-monitoring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Technology</a:t>
            </a:r>
            <a:b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Systems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State of the Art </a:t>
            </a:r>
            <a:r>
              <a:rPr lang="en-US" sz="1800" dirty="0" smtClean="0"/>
              <a:t>of </a:t>
            </a:r>
            <a:br>
              <a:rPr lang="en-US" sz="1800" dirty="0" smtClean="0"/>
            </a:br>
            <a:r>
              <a:rPr lang="en-US" sz="1800" dirty="0" smtClean="0"/>
              <a:t>Visualization </a:t>
            </a:r>
            <a:r>
              <a:rPr lang="en-US" sz="1800" dirty="0"/>
              <a:t>in APM Tools</a:t>
            </a:r>
            <a:endParaRPr lang="de-DE" sz="1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5562600" y="3609651"/>
            <a:ext cx="1675615" cy="1675615"/>
          </a:xfrm>
        </p:spPr>
        <p:txBody>
          <a:bodyPr/>
          <a:lstStyle/>
          <a:p>
            <a:r>
              <a:rPr lang="de-DE" dirty="0" smtClean="0"/>
              <a:t>André </a:t>
            </a:r>
            <a:r>
              <a:rPr lang="de-DE" dirty="0"/>
              <a:t>van </a:t>
            </a:r>
            <a:r>
              <a:rPr lang="de-DE" dirty="0" err="1"/>
              <a:t>Hoorn</a:t>
            </a:r>
            <a:endParaRPr lang="de-DE" dirty="0"/>
          </a:p>
          <a:p>
            <a:r>
              <a:rPr lang="de-DE" dirty="0" smtClean="0"/>
              <a:t>Du</a:t>
            </a:r>
            <a:r>
              <a:rPr lang="x-none" dirty="0"/>
              <a:t>šan </a:t>
            </a:r>
            <a:r>
              <a:rPr lang="x-none" dirty="0" smtClean="0"/>
              <a:t>Okanović</a:t>
            </a: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1800224" y="5213076"/>
            <a:ext cx="56179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Tutorial @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Visualizing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Systems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Software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Performance (VSSP)</a:t>
            </a:r>
            <a:endParaRPr lang="de-DE" sz="11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July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10, 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2018. </a:t>
            </a:r>
            <a:r>
              <a:rPr lang="de-DE" sz="11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Dagstuhl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Germany</a:t>
            </a:r>
            <a:endParaRPr lang="de-DE" sz="1400" b="1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52" y="1919867"/>
            <a:ext cx="2217589" cy="16337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3784142"/>
            <a:ext cx="2571751" cy="851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7" y="3670675"/>
            <a:ext cx="2478205" cy="1195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4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" y="156791"/>
            <a:ext cx="7526556" cy="4554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feld 1"/>
          <p:cNvSpPr txBox="1"/>
          <p:nvPr/>
        </p:nvSpPr>
        <p:spPr>
          <a:xfrm>
            <a:off x="262759" y="5076497"/>
            <a:ext cx="6968358" cy="51500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900" dirty="0"/>
              <a:t>André van </a:t>
            </a:r>
            <a:r>
              <a:rPr lang="de-DE" sz="900" dirty="0" err="1"/>
              <a:t>Hoorn</a:t>
            </a:r>
            <a:r>
              <a:rPr lang="de-DE" sz="900" dirty="0"/>
              <a:t> und Stefan Siegl.</a:t>
            </a:r>
            <a:endParaRPr lang="de-DE" sz="900" dirty="0" smtClean="0"/>
          </a:p>
          <a:p>
            <a:pPr>
              <a:buClr>
                <a:schemeClr val="accent1"/>
              </a:buClr>
            </a:pPr>
            <a:r>
              <a:rPr lang="de-DE" sz="900" i="1" dirty="0" err="1" smtClean="0"/>
              <a:t>Application</a:t>
            </a:r>
            <a:r>
              <a:rPr lang="de-DE" sz="900" i="1" dirty="0" smtClean="0"/>
              <a:t> </a:t>
            </a:r>
            <a:r>
              <a:rPr lang="de-DE" sz="900" i="1" dirty="0"/>
              <a:t>Performance Management (APM</a:t>
            </a:r>
            <a:r>
              <a:rPr lang="de-DE" sz="900" i="1" dirty="0" smtClean="0"/>
              <a:t>). </a:t>
            </a:r>
            <a:r>
              <a:rPr lang="de-DE" sz="900" i="1" dirty="0" err="1" smtClean="0"/>
              <a:t>Continuous</a:t>
            </a:r>
            <a:r>
              <a:rPr lang="de-DE" sz="900" i="1" dirty="0" smtClean="0"/>
              <a:t> Monitoring </a:t>
            </a:r>
            <a:r>
              <a:rPr lang="de-DE" sz="900" i="1" dirty="0" err="1" smtClean="0"/>
              <a:t>of</a:t>
            </a:r>
            <a:r>
              <a:rPr lang="de-DE" sz="900" i="1" dirty="0" smtClean="0"/>
              <a:t> </a:t>
            </a:r>
            <a:r>
              <a:rPr lang="de-DE" sz="900" i="1" dirty="0" err="1" smtClean="0"/>
              <a:t>Application</a:t>
            </a:r>
            <a:r>
              <a:rPr lang="de-DE" sz="900" i="1" dirty="0" smtClean="0"/>
              <a:t> Performance. (in German)</a:t>
            </a:r>
          </a:p>
          <a:p>
            <a:pPr>
              <a:buClr>
                <a:schemeClr val="accent1"/>
              </a:buClr>
            </a:pPr>
            <a:r>
              <a:rPr lang="de-DE" sz="900" dirty="0" smtClean="0"/>
              <a:t>Order </a:t>
            </a:r>
            <a:r>
              <a:rPr lang="de-DE" sz="900" dirty="0" err="1"/>
              <a:t>for</a:t>
            </a:r>
            <a:r>
              <a:rPr lang="de-DE" sz="900" dirty="0"/>
              <a:t> </a:t>
            </a:r>
            <a:r>
              <a:rPr lang="de-DE" sz="900" dirty="0" err="1"/>
              <a:t>free</a:t>
            </a:r>
            <a:r>
              <a:rPr lang="de-DE" sz="900" dirty="0"/>
              <a:t>: </a:t>
            </a:r>
            <a:r>
              <a:rPr lang="de-DE" sz="900" dirty="0">
                <a:hlinkClick r:id="rId4"/>
              </a:rPr>
              <a:t>http://</a:t>
            </a:r>
            <a:r>
              <a:rPr lang="de-DE" sz="900" dirty="0" smtClean="0">
                <a:hlinkClick r:id="rId4"/>
              </a:rPr>
              <a:t>www.sigs-datacom.de/wissen/fachposter.html</a:t>
            </a:r>
            <a:endParaRPr lang="de-DE" sz="9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10</a:t>
            </a:fld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 flipV="1">
            <a:off x="131482" y="1822824"/>
            <a:ext cx="914400" cy="65741"/>
          </a:xfrm>
          <a:prstGeom prst="rect">
            <a:avLst/>
          </a:prstGeom>
          <a:solidFill>
            <a:srgbClr val="DD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2431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" y="156791"/>
            <a:ext cx="7526556" cy="4554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hteck 5"/>
          <p:cNvSpPr/>
          <p:nvPr/>
        </p:nvSpPr>
        <p:spPr>
          <a:xfrm flipV="1">
            <a:off x="131482" y="1822824"/>
            <a:ext cx="914400" cy="65741"/>
          </a:xfrm>
          <a:prstGeom prst="rect">
            <a:avLst/>
          </a:prstGeom>
          <a:solidFill>
            <a:srgbClr val="DD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1" name="Rechteck 10"/>
          <p:cNvSpPr/>
          <p:nvPr/>
        </p:nvSpPr>
        <p:spPr>
          <a:xfrm>
            <a:off x="42040" y="156791"/>
            <a:ext cx="7526556" cy="4554655"/>
          </a:xfrm>
          <a:prstGeom prst="rect">
            <a:avLst/>
          </a:pr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331189"/>
            <a:ext cx="4124325" cy="51837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11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2565723"/>
            <a:ext cx="7619995" cy="3030680"/>
          </a:xfrm>
          <a:prstGeom prst="rect">
            <a:avLst/>
          </a:prstGeom>
        </p:spPr>
      </p:pic>
      <p:sp>
        <p:nvSpPr>
          <p:cNvPr id="29" name="Inhaltsplatzhalt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collect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all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levels</a:t>
            </a:r>
            <a:endParaRPr lang="de-DE" dirty="0" smtClean="0"/>
          </a:p>
          <a:p>
            <a:pPr>
              <a:lnSpc>
                <a:spcPct val="100000"/>
              </a:lnSpc>
            </a:pPr>
            <a:r>
              <a:rPr lang="de-DE" dirty="0" smtClean="0"/>
              <a:t>On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r>
              <a:rPr lang="de-DE" dirty="0" smtClean="0"/>
              <a:t> </a:t>
            </a:r>
            <a:r>
              <a:rPr lang="de-DE" dirty="0" err="1" smtClean="0"/>
              <a:t>technology-dependent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    </a:t>
            </a:r>
            <a:r>
              <a:rPr lang="de-DE" dirty="0" err="1" smtClean="0"/>
              <a:t>Collecting</a:t>
            </a:r>
            <a:r>
              <a:rPr lang="de-DE" dirty="0" smtClean="0"/>
              <a:t> Data </a:t>
            </a:r>
            <a:r>
              <a:rPr lang="de-DE" dirty="0" err="1" smtClean="0"/>
              <a:t>from</a:t>
            </a:r>
            <a:r>
              <a:rPr lang="de-DE" dirty="0" smtClean="0"/>
              <a:t> All System Levels</a:t>
            </a:r>
            <a:endParaRPr lang="de-DE" dirty="0"/>
          </a:p>
        </p:txBody>
      </p:sp>
      <p:sp>
        <p:nvSpPr>
          <p:cNvPr id="23" name="Flussdiagramm: Prozess 22"/>
          <p:cNvSpPr/>
          <p:nvPr/>
        </p:nvSpPr>
        <p:spPr>
          <a:xfrm>
            <a:off x="62651" y="365146"/>
            <a:ext cx="451945" cy="357352"/>
          </a:xfrm>
          <a:prstGeom prst="flowChartProcess">
            <a:avLst/>
          </a:prstGeom>
          <a:solidFill>
            <a:srgbClr val="F25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smtClean="0"/>
              <a:t>1.</a:t>
            </a:r>
          </a:p>
        </p:txBody>
      </p:sp>
      <p:sp>
        <p:nvSpPr>
          <p:cNvPr id="24" name="Gleichschenkliges Dreieck 23"/>
          <p:cNvSpPr/>
          <p:nvPr/>
        </p:nvSpPr>
        <p:spPr>
          <a:xfrm rot="5400000">
            <a:off x="397603" y="449452"/>
            <a:ext cx="273269" cy="188740"/>
          </a:xfrm>
          <a:prstGeom prst="triangle">
            <a:avLst/>
          </a:prstGeom>
          <a:solidFill>
            <a:srgbClr val="EA6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35" name="Flussdiagramm: Verbinder zu einer anderen Seite 34"/>
          <p:cNvSpPr/>
          <p:nvPr/>
        </p:nvSpPr>
        <p:spPr>
          <a:xfrm>
            <a:off x="62651" y="2029987"/>
            <a:ext cx="1145628" cy="418922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Where</a:t>
            </a:r>
            <a:r>
              <a:rPr lang="de-DE" sz="1600" dirty="0" smtClean="0"/>
              <a:t>?</a:t>
            </a:r>
          </a:p>
        </p:txBody>
      </p:sp>
      <p:sp>
        <p:nvSpPr>
          <p:cNvPr id="36" name="Flussdiagramm: Verbinder zu einer anderen Seite 35"/>
          <p:cNvSpPr/>
          <p:nvPr/>
        </p:nvSpPr>
        <p:spPr>
          <a:xfrm>
            <a:off x="2364832" y="2029986"/>
            <a:ext cx="1145628" cy="418922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What</a:t>
            </a:r>
            <a:r>
              <a:rPr lang="de-DE" sz="1600" dirty="0" smtClean="0"/>
              <a:t>?</a:t>
            </a:r>
          </a:p>
        </p:txBody>
      </p:sp>
      <p:sp>
        <p:nvSpPr>
          <p:cNvPr id="37" name="Flussdiagramm: Verbinder zu einer anderen Seite 36"/>
          <p:cNvSpPr/>
          <p:nvPr/>
        </p:nvSpPr>
        <p:spPr>
          <a:xfrm>
            <a:off x="5455610" y="2029985"/>
            <a:ext cx="1145628" cy="418922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How</a:t>
            </a:r>
            <a:r>
              <a:rPr lang="de-DE" sz="1600" dirty="0" smtClean="0"/>
              <a:t>?</a:t>
            </a: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458" y="226629"/>
            <a:ext cx="1704548" cy="125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2565723"/>
            <a:ext cx="4513002" cy="303068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2565723"/>
            <a:ext cx="1327351" cy="303068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91" y="1719985"/>
            <a:ext cx="7619995" cy="303068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2565723"/>
            <a:ext cx="7619995" cy="2271748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2565723"/>
            <a:ext cx="6037001" cy="2271748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12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62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Trace-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r>
              <a:rPr lang="de-DE" dirty="0" smtClean="0"/>
              <a:t> (</a:t>
            </a:r>
            <a:r>
              <a:rPr lang="de-DE" dirty="0" err="1" smtClean="0"/>
              <a:t>Selection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6" name="Flussdiagramm: Verbinder zu einer anderen Seite 15"/>
          <p:cNvSpPr/>
          <p:nvPr/>
        </p:nvSpPr>
        <p:spPr>
          <a:xfrm>
            <a:off x="5310685" y="716405"/>
            <a:ext cx="1145628" cy="418922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 smtClean="0"/>
              <a:t>What</a:t>
            </a:r>
            <a:r>
              <a:rPr lang="de-DE" sz="1600" dirty="0" smtClean="0"/>
              <a:t>?</a:t>
            </a:r>
          </a:p>
        </p:txBody>
      </p:sp>
      <p:graphicFrame>
        <p:nvGraphicFramePr>
          <p:cNvPr id="17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16856"/>
              </p:ext>
            </p:extLst>
          </p:nvPr>
        </p:nvGraphicFramePr>
        <p:xfrm>
          <a:off x="432928" y="1664331"/>
          <a:ext cx="2173642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3642">
                  <a:extLst>
                    <a:ext uri="{9D8B030D-6E8A-4147-A177-3AD203B41FA5}">
                      <a16:colId xmlns:a16="http://schemas.microsoft.com/office/drawing/2014/main" val="816079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 err="1"/>
                        <a:t>Metric</a:t>
                      </a:r>
                      <a:endParaRPr lang="de-DE" sz="1250" dirty="0"/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236119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/>
                        <a:t>Response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31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/>
                        <a:t>CPU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6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 err="1"/>
                        <a:t>Method</a:t>
                      </a:r>
                      <a:r>
                        <a:rPr lang="de-DE" sz="1250" baseline="0" dirty="0"/>
                        <a:t> Name</a:t>
                      </a:r>
                      <a:endParaRPr lang="de-DE" sz="12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21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/>
                        <a:t>Return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56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 err="1"/>
                        <a:t>Logging</a:t>
                      </a:r>
                      <a:r>
                        <a:rPr lang="de-DE" sz="1250" dirty="0"/>
                        <a:t> 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76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/>
                        <a:t>SQL Statement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407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/>
                        <a:t>Error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40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50" dirty="0" smtClean="0"/>
                        <a:t>…</a:t>
                      </a:r>
                      <a:endParaRPr lang="de-DE" sz="12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525485"/>
                  </a:ext>
                </a:extLst>
              </a:tr>
            </a:tbl>
          </a:graphicData>
        </a:graphic>
      </p:graphicFrame>
      <p:pic>
        <p:nvPicPr>
          <p:cNvPr id="19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270" y="2047616"/>
            <a:ext cx="3258118" cy="2493999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62759" y="5076497"/>
            <a:ext cx="6968358" cy="51500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900" dirty="0" err="1"/>
              <a:t>Okanović</a:t>
            </a:r>
            <a:r>
              <a:rPr lang="de-DE" sz="900" dirty="0"/>
              <a:t>, D., van </a:t>
            </a:r>
            <a:r>
              <a:rPr lang="de-DE" sz="900" dirty="0" err="1"/>
              <a:t>Hoorn</a:t>
            </a:r>
            <a:r>
              <a:rPr lang="de-DE" sz="900" dirty="0"/>
              <a:t>, A., Heger, C., Wert, A., Siegl, S.: </a:t>
            </a:r>
            <a:endParaRPr lang="de-DE" sz="900" dirty="0" smtClean="0"/>
          </a:p>
          <a:p>
            <a:pPr>
              <a:buClr>
                <a:schemeClr val="accent1"/>
              </a:buClr>
            </a:pPr>
            <a:r>
              <a:rPr lang="de-DE" sz="900" i="1" dirty="0" err="1" smtClean="0"/>
              <a:t>Towards</a:t>
            </a:r>
            <a:r>
              <a:rPr lang="de-DE" sz="900" i="1" dirty="0" smtClean="0"/>
              <a:t> </a:t>
            </a:r>
            <a:r>
              <a:rPr lang="de-DE" sz="900" i="1" dirty="0" err="1" smtClean="0"/>
              <a:t>performance</a:t>
            </a:r>
            <a:r>
              <a:rPr lang="de-DE" sz="900" i="1" dirty="0" smtClean="0"/>
              <a:t> </a:t>
            </a:r>
            <a:r>
              <a:rPr lang="de-DE" sz="900" i="1" dirty="0" err="1" smtClean="0"/>
              <a:t>tooling</a:t>
            </a:r>
            <a:r>
              <a:rPr lang="de-DE" sz="900" i="1" dirty="0" smtClean="0"/>
              <a:t> </a:t>
            </a:r>
            <a:r>
              <a:rPr lang="de-DE" sz="900" i="1" dirty="0" err="1"/>
              <a:t>interoperability</a:t>
            </a:r>
            <a:r>
              <a:rPr lang="de-DE" sz="900" i="1" dirty="0"/>
              <a:t>: An open </a:t>
            </a:r>
            <a:r>
              <a:rPr lang="de-DE" sz="900" i="1" dirty="0" err="1"/>
              <a:t>format</a:t>
            </a:r>
            <a:r>
              <a:rPr lang="de-DE" sz="900" i="1" dirty="0"/>
              <a:t> </a:t>
            </a:r>
            <a:r>
              <a:rPr lang="de-DE" sz="900" i="1" dirty="0" err="1"/>
              <a:t>for</a:t>
            </a:r>
            <a:r>
              <a:rPr lang="de-DE" sz="900" i="1" dirty="0"/>
              <a:t> </a:t>
            </a:r>
            <a:r>
              <a:rPr lang="de-DE" sz="900" i="1" dirty="0" err="1"/>
              <a:t>representing</a:t>
            </a:r>
            <a:r>
              <a:rPr lang="de-DE" sz="900" i="1" dirty="0"/>
              <a:t> </a:t>
            </a:r>
            <a:r>
              <a:rPr lang="de-DE" sz="900" i="1" dirty="0" err="1"/>
              <a:t>execution</a:t>
            </a:r>
            <a:r>
              <a:rPr lang="de-DE" sz="900" i="1" dirty="0"/>
              <a:t> </a:t>
            </a:r>
            <a:r>
              <a:rPr lang="de-DE" sz="900" i="1" dirty="0" err="1"/>
              <a:t>traces</a:t>
            </a:r>
            <a:r>
              <a:rPr lang="de-DE" sz="900" i="1" dirty="0"/>
              <a:t>. </a:t>
            </a:r>
            <a:endParaRPr lang="de-DE" sz="900" i="1" dirty="0" smtClean="0"/>
          </a:p>
          <a:p>
            <a:pPr>
              <a:buClr>
                <a:schemeClr val="accent1"/>
              </a:buClr>
            </a:pPr>
            <a:r>
              <a:rPr lang="de-DE" sz="900" dirty="0" smtClean="0"/>
              <a:t>In</a:t>
            </a:r>
            <a:r>
              <a:rPr lang="de-DE" sz="900" dirty="0"/>
              <a:t>: </a:t>
            </a:r>
            <a:r>
              <a:rPr lang="de-DE" sz="900" dirty="0" err="1" smtClean="0"/>
              <a:t>Proc</a:t>
            </a:r>
            <a:r>
              <a:rPr lang="de-DE" sz="900" dirty="0" smtClean="0"/>
              <a:t>. EPEW ’16. </a:t>
            </a:r>
            <a:r>
              <a:rPr lang="de-DE" sz="900" dirty="0"/>
              <a:t>LNCS, Springer (2016</a:t>
            </a:r>
            <a:r>
              <a:rPr lang="de-DE" sz="900" dirty="0" smtClean="0"/>
              <a:t>)</a:t>
            </a:r>
            <a:endParaRPr lang="de-DE" sz="9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2502" y="1213343"/>
            <a:ext cx="4503982" cy="484742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13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Monitoring (Measurement-</a:t>
            </a:r>
            <a:r>
              <a:rPr lang="de-DE" dirty="0" err="1"/>
              <a:t>based</a:t>
            </a:r>
            <a:r>
              <a:rPr lang="de-DE" dirty="0"/>
              <a:t> Performance Evaluation)</a:t>
            </a:r>
          </a:p>
        </p:txBody>
      </p:sp>
      <p:pic>
        <p:nvPicPr>
          <p:cNvPr id="11" name="Picture 6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53" y="1555888"/>
            <a:ext cx="980759" cy="980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32" y="1555888"/>
            <a:ext cx="980759" cy="980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icons.iconarchive.com/icons/iconleak/cerulean/256/database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3" y="1993696"/>
            <a:ext cx="553613" cy="553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bgerundete rechteckige Legende 13"/>
          <p:cNvSpPr/>
          <p:nvPr/>
        </p:nvSpPr>
        <p:spPr>
          <a:xfrm>
            <a:off x="6104154" y="2597922"/>
            <a:ext cx="1092245" cy="321336"/>
          </a:xfrm>
          <a:prstGeom prst="wedgeRoundRectCallout">
            <a:avLst>
              <a:gd name="adj1" fmla="val -20167"/>
              <a:gd name="adj2" fmla="val -76790"/>
              <a:gd name="adj3" fmla="val 1666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97" dirty="0"/>
              <a:t>Database Server</a:t>
            </a:r>
          </a:p>
        </p:txBody>
      </p:sp>
      <p:sp>
        <p:nvSpPr>
          <p:cNvPr id="15" name="Abgerundete rechteckige Legende 13"/>
          <p:cNvSpPr/>
          <p:nvPr/>
        </p:nvSpPr>
        <p:spPr>
          <a:xfrm>
            <a:off x="762242" y="2597922"/>
            <a:ext cx="1092245" cy="321336"/>
          </a:xfrm>
          <a:prstGeom prst="wedgeRoundRectCallout">
            <a:avLst>
              <a:gd name="adj1" fmla="val -20167"/>
              <a:gd name="adj2" fmla="val -76790"/>
              <a:gd name="adj3" fmla="val 1666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97" dirty="0"/>
              <a:t>Client Browser</a:t>
            </a:r>
          </a:p>
        </p:txBody>
      </p:sp>
      <p:cxnSp>
        <p:nvCxnSpPr>
          <p:cNvPr id="16" name="Straight Connector 6"/>
          <p:cNvCxnSpPr/>
          <p:nvPr/>
        </p:nvCxnSpPr>
        <p:spPr>
          <a:xfrm>
            <a:off x="2381583" y="2050136"/>
            <a:ext cx="142841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5"/>
          <p:cNvCxnSpPr/>
          <p:nvPr/>
        </p:nvCxnSpPr>
        <p:spPr>
          <a:xfrm>
            <a:off x="4522483" y="2038669"/>
            <a:ext cx="167755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80"/>
          <p:cNvSpPr>
            <a:spLocks noChangeAspect="1"/>
          </p:cNvSpPr>
          <p:nvPr/>
        </p:nvSpPr>
        <p:spPr bwMode="gray">
          <a:xfrm>
            <a:off x="2906960" y="1819939"/>
            <a:ext cx="271783" cy="173757"/>
          </a:xfrm>
          <a:custGeom>
            <a:avLst/>
            <a:gdLst>
              <a:gd name="T0" fmla="*/ 768 w 1796"/>
              <a:gd name="T1" fmla="*/ 0 h 1148"/>
              <a:gd name="T2" fmla="*/ 1216 w 1796"/>
              <a:gd name="T3" fmla="*/ 0 h 1148"/>
              <a:gd name="T4" fmla="*/ 1268 w 1796"/>
              <a:gd name="T5" fmla="*/ 24 h 1148"/>
              <a:gd name="T6" fmla="*/ 1784 w 1796"/>
              <a:gd name="T7" fmla="*/ 540 h 1148"/>
              <a:gd name="T8" fmla="*/ 1784 w 1796"/>
              <a:gd name="T9" fmla="*/ 608 h 1148"/>
              <a:gd name="T10" fmla="*/ 1268 w 1796"/>
              <a:gd name="T11" fmla="*/ 1124 h 1148"/>
              <a:gd name="T12" fmla="*/ 1212 w 1796"/>
              <a:gd name="T13" fmla="*/ 1148 h 1148"/>
              <a:gd name="T14" fmla="*/ 768 w 1796"/>
              <a:gd name="T15" fmla="*/ 1148 h 1148"/>
              <a:gd name="T16" fmla="*/ 752 w 1796"/>
              <a:gd name="T17" fmla="*/ 1100 h 1148"/>
              <a:gd name="T18" fmla="*/ 1084 w 1796"/>
              <a:gd name="T19" fmla="*/ 768 h 1148"/>
              <a:gd name="T20" fmla="*/ 1084 w 1796"/>
              <a:gd name="T21" fmla="*/ 764 h 1148"/>
              <a:gd name="T22" fmla="*/ 48 w 1796"/>
              <a:gd name="T23" fmla="*/ 764 h 1148"/>
              <a:gd name="T24" fmla="*/ 0 w 1796"/>
              <a:gd name="T25" fmla="*/ 716 h 1148"/>
              <a:gd name="T26" fmla="*/ 0 w 1796"/>
              <a:gd name="T27" fmla="*/ 432 h 1148"/>
              <a:gd name="T28" fmla="*/ 48 w 1796"/>
              <a:gd name="T29" fmla="*/ 384 h 1148"/>
              <a:gd name="T30" fmla="*/ 1080 w 1796"/>
              <a:gd name="T31" fmla="*/ 384 h 1148"/>
              <a:gd name="T32" fmla="*/ 924 w 1796"/>
              <a:gd name="T33" fmla="*/ 216 h 1148"/>
              <a:gd name="T34" fmla="*/ 756 w 1796"/>
              <a:gd name="T35" fmla="*/ 52 h 1148"/>
              <a:gd name="T36" fmla="*/ 756 w 1796"/>
              <a:gd name="T37" fmla="*/ 4 h 1148"/>
              <a:gd name="T38" fmla="*/ 768 w 1796"/>
              <a:gd name="T39" fmla="*/ 0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96" h="1148">
                <a:moveTo>
                  <a:pt x="768" y="0"/>
                </a:moveTo>
                <a:cubicBezTo>
                  <a:pt x="917" y="0"/>
                  <a:pt x="1067" y="0"/>
                  <a:pt x="1216" y="0"/>
                </a:cubicBezTo>
                <a:cubicBezTo>
                  <a:pt x="1235" y="6"/>
                  <a:pt x="1255" y="12"/>
                  <a:pt x="1268" y="24"/>
                </a:cubicBezTo>
                <a:cubicBezTo>
                  <a:pt x="1438" y="198"/>
                  <a:pt x="1610" y="370"/>
                  <a:pt x="1784" y="540"/>
                </a:cubicBezTo>
                <a:cubicBezTo>
                  <a:pt x="1796" y="553"/>
                  <a:pt x="1796" y="595"/>
                  <a:pt x="1784" y="608"/>
                </a:cubicBezTo>
                <a:cubicBezTo>
                  <a:pt x="1610" y="778"/>
                  <a:pt x="1438" y="950"/>
                  <a:pt x="1268" y="1124"/>
                </a:cubicBezTo>
                <a:cubicBezTo>
                  <a:pt x="1253" y="1136"/>
                  <a:pt x="1234" y="1144"/>
                  <a:pt x="1212" y="1148"/>
                </a:cubicBezTo>
                <a:cubicBezTo>
                  <a:pt x="1064" y="1148"/>
                  <a:pt x="916" y="1148"/>
                  <a:pt x="768" y="1148"/>
                </a:cubicBezTo>
                <a:cubicBezTo>
                  <a:pt x="753" y="1142"/>
                  <a:pt x="742" y="1120"/>
                  <a:pt x="752" y="1100"/>
                </a:cubicBezTo>
                <a:cubicBezTo>
                  <a:pt x="864" y="991"/>
                  <a:pt x="975" y="880"/>
                  <a:pt x="1084" y="768"/>
                </a:cubicBezTo>
                <a:cubicBezTo>
                  <a:pt x="1084" y="767"/>
                  <a:pt x="1084" y="765"/>
                  <a:pt x="1084" y="764"/>
                </a:cubicBezTo>
                <a:cubicBezTo>
                  <a:pt x="739" y="764"/>
                  <a:pt x="393" y="764"/>
                  <a:pt x="48" y="764"/>
                </a:cubicBezTo>
                <a:cubicBezTo>
                  <a:pt x="24" y="756"/>
                  <a:pt x="6" y="742"/>
                  <a:pt x="0" y="716"/>
                </a:cubicBezTo>
                <a:cubicBezTo>
                  <a:pt x="0" y="621"/>
                  <a:pt x="0" y="527"/>
                  <a:pt x="0" y="432"/>
                </a:cubicBezTo>
                <a:cubicBezTo>
                  <a:pt x="6" y="406"/>
                  <a:pt x="22" y="390"/>
                  <a:pt x="48" y="384"/>
                </a:cubicBezTo>
                <a:cubicBezTo>
                  <a:pt x="392" y="384"/>
                  <a:pt x="736" y="384"/>
                  <a:pt x="1080" y="384"/>
                </a:cubicBezTo>
                <a:cubicBezTo>
                  <a:pt x="1038" y="326"/>
                  <a:pt x="979" y="271"/>
                  <a:pt x="924" y="216"/>
                </a:cubicBezTo>
                <a:cubicBezTo>
                  <a:pt x="868" y="160"/>
                  <a:pt x="811" y="105"/>
                  <a:pt x="756" y="52"/>
                </a:cubicBezTo>
                <a:cubicBezTo>
                  <a:pt x="745" y="40"/>
                  <a:pt x="747" y="17"/>
                  <a:pt x="756" y="4"/>
                </a:cubicBezTo>
                <a:cubicBezTo>
                  <a:pt x="762" y="5"/>
                  <a:pt x="763" y="0"/>
                  <a:pt x="768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txBody>
          <a:bodyPr vert="horz" wrap="square" lIns="71671" tIns="35835" rIns="71671" bIns="35835" numCol="1" anchor="t" anchorCtr="0" compatLnSpc="1">
            <a:prstTxWarp prst="textNoShape">
              <a:avLst/>
            </a:prstTxWarp>
          </a:bodyPr>
          <a:lstStyle/>
          <a:p>
            <a:endParaRPr lang="de-DE" sz="1100"/>
          </a:p>
        </p:txBody>
      </p:sp>
      <p:sp>
        <p:nvSpPr>
          <p:cNvPr id="19" name="Freeform 180"/>
          <p:cNvSpPr>
            <a:spLocks noChangeAspect="1"/>
          </p:cNvSpPr>
          <p:nvPr/>
        </p:nvSpPr>
        <p:spPr bwMode="gray">
          <a:xfrm>
            <a:off x="5164559" y="1806387"/>
            <a:ext cx="271783" cy="173757"/>
          </a:xfrm>
          <a:custGeom>
            <a:avLst/>
            <a:gdLst>
              <a:gd name="T0" fmla="*/ 768 w 1796"/>
              <a:gd name="T1" fmla="*/ 0 h 1148"/>
              <a:gd name="T2" fmla="*/ 1216 w 1796"/>
              <a:gd name="T3" fmla="*/ 0 h 1148"/>
              <a:gd name="T4" fmla="*/ 1268 w 1796"/>
              <a:gd name="T5" fmla="*/ 24 h 1148"/>
              <a:gd name="T6" fmla="*/ 1784 w 1796"/>
              <a:gd name="T7" fmla="*/ 540 h 1148"/>
              <a:gd name="T8" fmla="*/ 1784 w 1796"/>
              <a:gd name="T9" fmla="*/ 608 h 1148"/>
              <a:gd name="T10" fmla="*/ 1268 w 1796"/>
              <a:gd name="T11" fmla="*/ 1124 h 1148"/>
              <a:gd name="T12" fmla="*/ 1212 w 1796"/>
              <a:gd name="T13" fmla="*/ 1148 h 1148"/>
              <a:gd name="T14" fmla="*/ 768 w 1796"/>
              <a:gd name="T15" fmla="*/ 1148 h 1148"/>
              <a:gd name="T16" fmla="*/ 752 w 1796"/>
              <a:gd name="T17" fmla="*/ 1100 h 1148"/>
              <a:gd name="T18" fmla="*/ 1084 w 1796"/>
              <a:gd name="T19" fmla="*/ 768 h 1148"/>
              <a:gd name="T20" fmla="*/ 1084 w 1796"/>
              <a:gd name="T21" fmla="*/ 764 h 1148"/>
              <a:gd name="T22" fmla="*/ 48 w 1796"/>
              <a:gd name="T23" fmla="*/ 764 h 1148"/>
              <a:gd name="T24" fmla="*/ 0 w 1796"/>
              <a:gd name="T25" fmla="*/ 716 h 1148"/>
              <a:gd name="T26" fmla="*/ 0 w 1796"/>
              <a:gd name="T27" fmla="*/ 432 h 1148"/>
              <a:gd name="T28" fmla="*/ 48 w 1796"/>
              <a:gd name="T29" fmla="*/ 384 h 1148"/>
              <a:gd name="T30" fmla="*/ 1080 w 1796"/>
              <a:gd name="T31" fmla="*/ 384 h 1148"/>
              <a:gd name="T32" fmla="*/ 924 w 1796"/>
              <a:gd name="T33" fmla="*/ 216 h 1148"/>
              <a:gd name="T34" fmla="*/ 756 w 1796"/>
              <a:gd name="T35" fmla="*/ 52 h 1148"/>
              <a:gd name="T36" fmla="*/ 756 w 1796"/>
              <a:gd name="T37" fmla="*/ 4 h 1148"/>
              <a:gd name="T38" fmla="*/ 768 w 1796"/>
              <a:gd name="T39" fmla="*/ 0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96" h="1148">
                <a:moveTo>
                  <a:pt x="768" y="0"/>
                </a:moveTo>
                <a:cubicBezTo>
                  <a:pt x="917" y="0"/>
                  <a:pt x="1067" y="0"/>
                  <a:pt x="1216" y="0"/>
                </a:cubicBezTo>
                <a:cubicBezTo>
                  <a:pt x="1235" y="6"/>
                  <a:pt x="1255" y="12"/>
                  <a:pt x="1268" y="24"/>
                </a:cubicBezTo>
                <a:cubicBezTo>
                  <a:pt x="1438" y="198"/>
                  <a:pt x="1610" y="370"/>
                  <a:pt x="1784" y="540"/>
                </a:cubicBezTo>
                <a:cubicBezTo>
                  <a:pt x="1796" y="553"/>
                  <a:pt x="1796" y="595"/>
                  <a:pt x="1784" y="608"/>
                </a:cubicBezTo>
                <a:cubicBezTo>
                  <a:pt x="1610" y="778"/>
                  <a:pt x="1438" y="950"/>
                  <a:pt x="1268" y="1124"/>
                </a:cubicBezTo>
                <a:cubicBezTo>
                  <a:pt x="1253" y="1136"/>
                  <a:pt x="1234" y="1144"/>
                  <a:pt x="1212" y="1148"/>
                </a:cubicBezTo>
                <a:cubicBezTo>
                  <a:pt x="1064" y="1148"/>
                  <a:pt x="916" y="1148"/>
                  <a:pt x="768" y="1148"/>
                </a:cubicBezTo>
                <a:cubicBezTo>
                  <a:pt x="753" y="1142"/>
                  <a:pt x="742" y="1120"/>
                  <a:pt x="752" y="1100"/>
                </a:cubicBezTo>
                <a:cubicBezTo>
                  <a:pt x="864" y="991"/>
                  <a:pt x="975" y="880"/>
                  <a:pt x="1084" y="768"/>
                </a:cubicBezTo>
                <a:cubicBezTo>
                  <a:pt x="1084" y="767"/>
                  <a:pt x="1084" y="765"/>
                  <a:pt x="1084" y="764"/>
                </a:cubicBezTo>
                <a:cubicBezTo>
                  <a:pt x="739" y="764"/>
                  <a:pt x="393" y="764"/>
                  <a:pt x="48" y="764"/>
                </a:cubicBezTo>
                <a:cubicBezTo>
                  <a:pt x="24" y="756"/>
                  <a:pt x="6" y="742"/>
                  <a:pt x="0" y="716"/>
                </a:cubicBezTo>
                <a:cubicBezTo>
                  <a:pt x="0" y="621"/>
                  <a:pt x="0" y="527"/>
                  <a:pt x="0" y="432"/>
                </a:cubicBezTo>
                <a:cubicBezTo>
                  <a:pt x="6" y="406"/>
                  <a:pt x="22" y="390"/>
                  <a:pt x="48" y="384"/>
                </a:cubicBezTo>
                <a:cubicBezTo>
                  <a:pt x="392" y="384"/>
                  <a:pt x="736" y="384"/>
                  <a:pt x="1080" y="384"/>
                </a:cubicBezTo>
                <a:cubicBezTo>
                  <a:pt x="1038" y="326"/>
                  <a:pt x="979" y="271"/>
                  <a:pt x="924" y="216"/>
                </a:cubicBezTo>
                <a:cubicBezTo>
                  <a:pt x="868" y="160"/>
                  <a:pt x="811" y="105"/>
                  <a:pt x="756" y="52"/>
                </a:cubicBezTo>
                <a:cubicBezTo>
                  <a:pt x="745" y="40"/>
                  <a:pt x="747" y="17"/>
                  <a:pt x="756" y="4"/>
                </a:cubicBezTo>
                <a:cubicBezTo>
                  <a:pt x="762" y="5"/>
                  <a:pt x="763" y="0"/>
                  <a:pt x="768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txBody>
          <a:bodyPr vert="horz" wrap="square" lIns="71671" tIns="35835" rIns="71671" bIns="35835" numCol="1" anchor="t" anchorCtr="0" compatLnSpc="1">
            <a:prstTxWarp prst="textNoShape">
              <a:avLst/>
            </a:prstTxWarp>
          </a:bodyPr>
          <a:lstStyle/>
          <a:p>
            <a:endParaRPr lang="de-DE" sz="1100"/>
          </a:p>
        </p:txBody>
      </p:sp>
      <p:sp>
        <p:nvSpPr>
          <p:cNvPr id="20" name="Freeform 180"/>
          <p:cNvSpPr>
            <a:spLocks noChangeAspect="1"/>
          </p:cNvSpPr>
          <p:nvPr/>
        </p:nvSpPr>
        <p:spPr bwMode="gray">
          <a:xfrm rot="10800000">
            <a:off x="5148119" y="2099595"/>
            <a:ext cx="271783" cy="173757"/>
          </a:xfrm>
          <a:custGeom>
            <a:avLst/>
            <a:gdLst>
              <a:gd name="T0" fmla="*/ 768 w 1796"/>
              <a:gd name="T1" fmla="*/ 0 h 1148"/>
              <a:gd name="T2" fmla="*/ 1216 w 1796"/>
              <a:gd name="T3" fmla="*/ 0 h 1148"/>
              <a:gd name="T4" fmla="*/ 1268 w 1796"/>
              <a:gd name="T5" fmla="*/ 24 h 1148"/>
              <a:gd name="T6" fmla="*/ 1784 w 1796"/>
              <a:gd name="T7" fmla="*/ 540 h 1148"/>
              <a:gd name="T8" fmla="*/ 1784 w 1796"/>
              <a:gd name="T9" fmla="*/ 608 h 1148"/>
              <a:gd name="T10" fmla="*/ 1268 w 1796"/>
              <a:gd name="T11" fmla="*/ 1124 h 1148"/>
              <a:gd name="T12" fmla="*/ 1212 w 1796"/>
              <a:gd name="T13" fmla="*/ 1148 h 1148"/>
              <a:gd name="T14" fmla="*/ 768 w 1796"/>
              <a:gd name="T15" fmla="*/ 1148 h 1148"/>
              <a:gd name="T16" fmla="*/ 752 w 1796"/>
              <a:gd name="T17" fmla="*/ 1100 h 1148"/>
              <a:gd name="T18" fmla="*/ 1084 w 1796"/>
              <a:gd name="T19" fmla="*/ 768 h 1148"/>
              <a:gd name="T20" fmla="*/ 1084 w 1796"/>
              <a:gd name="T21" fmla="*/ 764 h 1148"/>
              <a:gd name="T22" fmla="*/ 48 w 1796"/>
              <a:gd name="T23" fmla="*/ 764 h 1148"/>
              <a:gd name="T24" fmla="*/ 0 w 1796"/>
              <a:gd name="T25" fmla="*/ 716 h 1148"/>
              <a:gd name="T26" fmla="*/ 0 w 1796"/>
              <a:gd name="T27" fmla="*/ 432 h 1148"/>
              <a:gd name="T28" fmla="*/ 48 w 1796"/>
              <a:gd name="T29" fmla="*/ 384 h 1148"/>
              <a:gd name="T30" fmla="*/ 1080 w 1796"/>
              <a:gd name="T31" fmla="*/ 384 h 1148"/>
              <a:gd name="T32" fmla="*/ 924 w 1796"/>
              <a:gd name="T33" fmla="*/ 216 h 1148"/>
              <a:gd name="T34" fmla="*/ 756 w 1796"/>
              <a:gd name="T35" fmla="*/ 52 h 1148"/>
              <a:gd name="T36" fmla="*/ 756 w 1796"/>
              <a:gd name="T37" fmla="*/ 4 h 1148"/>
              <a:gd name="T38" fmla="*/ 768 w 1796"/>
              <a:gd name="T39" fmla="*/ 0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96" h="1148">
                <a:moveTo>
                  <a:pt x="768" y="0"/>
                </a:moveTo>
                <a:cubicBezTo>
                  <a:pt x="917" y="0"/>
                  <a:pt x="1067" y="0"/>
                  <a:pt x="1216" y="0"/>
                </a:cubicBezTo>
                <a:cubicBezTo>
                  <a:pt x="1235" y="6"/>
                  <a:pt x="1255" y="12"/>
                  <a:pt x="1268" y="24"/>
                </a:cubicBezTo>
                <a:cubicBezTo>
                  <a:pt x="1438" y="198"/>
                  <a:pt x="1610" y="370"/>
                  <a:pt x="1784" y="540"/>
                </a:cubicBezTo>
                <a:cubicBezTo>
                  <a:pt x="1796" y="553"/>
                  <a:pt x="1796" y="595"/>
                  <a:pt x="1784" y="608"/>
                </a:cubicBezTo>
                <a:cubicBezTo>
                  <a:pt x="1610" y="778"/>
                  <a:pt x="1438" y="950"/>
                  <a:pt x="1268" y="1124"/>
                </a:cubicBezTo>
                <a:cubicBezTo>
                  <a:pt x="1253" y="1136"/>
                  <a:pt x="1234" y="1144"/>
                  <a:pt x="1212" y="1148"/>
                </a:cubicBezTo>
                <a:cubicBezTo>
                  <a:pt x="1064" y="1148"/>
                  <a:pt x="916" y="1148"/>
                  <a:pt x="768" y="1148"/>
                </a:cubicBezTo>
                <a:cubicBezTo>
                  <a:pt x="753" y="1142"/>
                  <a:pt x="742" y="1120"/>
                  <a:pt x="752" y="1100"/>
                </a:cubicBezTo>
                <a:cubicBezTo>
                  <a:pt x="864" y="991"/>
                  <a:pt x="975" y="880"/>
                  <a:pt x="1084" y="768"/>
                </a:cubicBezTo>
                <a:cubicBezTo>
                  <a:pt x="1084" y="767"/>
                  <a:pt x="1084" y="765"/>
                  <a:pt x="1084" y="764"/>
                </a:cubicBezTo>
                <a:cubicBezTo>
                  <a:pt x="739" y="764"/>
                  <a:pt x="393" y="764"/>
                  <a:pt x="48" y="764"/>
                </a:cubicBezTo>
                <a:cubicBezTo>
                  <a:pt x="24" y="756"/>
                  <a:pt x="6" y="742"/>
                  <a:pt x="0" y="716"/>
                </a:cubicBezTo>
                <a:cubicBezTo>
                  <a:pt x="0" y="621"/>
                  <a:pt x="0" y="527"/>
                  <a:pt x="0" y="432"/>
                </a:cubicBezTo>
                <a:cubicBezTo>
                  <a:pt x="6" y="406"/>
                  <a:pt x="22" y="390"/>
                  <a:pt x="48" y="384"/>
                </a:cubicBezTo>
                <a:cubicBezTo>
                  <a:pt x="392" y="384"/>
                  <a:pt x="736" y="384"/>
                  <a:pt x="1080" y="384"/>
                </a:cubicBezTo>
                <a:cubicBezTo>
                  <a:pt x="1038" y="326"/>
                  <a:pt x="979" y="271"/>
                  <a:pt x="924" y="216"/>
                </a:cubicBezTo>
                <a:cubicBezTo>
                  <a:pt x="868" y="160"/>
                  <a:pt x="811" y="105"/>
                  <a:pt x="756" y="52"/>
                </a:cubicBezTo>
                <a:cubicBezTo>
                  <a:pt x="745" y="40"/>
                  <a:pt x="747" y="17"/>
                  <a:pt x="756" y="4"/>
                </a:cubicBezTo>
                <a:cubicBezTo>
                  <a:pt x="762" y="5"/>
                  <a:pt x="763" y="0"/>
                  <a:pt x="768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txBody>
          <a:bodyPr vert="horz" wrap="square" lIns="71671" tIns="35835" rIns="71671" bIns="35835" numCol="1" anchor="t" anchorCtr="0" compatLnSpc="1">
            <a:prstTxWarp prst="textNoShape">
              <a:avLst/>
            </a:prstTxWarp>
          </a:bodyPr>
          <a:lstStyle/>
          <a:p>
            <a:endParaRPr lang="de-DE" sz="1100"/>
          </a:p>
        </p:txBody>
      </p:sp>
      <p:sp>
        <p:nvSpPr>
          <p:cNvPr id="21" name="Freeform 180"/>
          <p:cNvSpPr>
            <a:spLocks noChangeAspect="1"/>
          </p:cNvSpPr>
          <p:nvPr/>
        </p:nvSpPr>
        <p:spPr bwMode="gray">
          <a:xfrm rot="10800000">
            <a:off x="2906960" y="2099595"/>
            <a:ext cx="271783" cy="173757"/>
          </a:xfrm>
          <a:custGeom>
            <a:avLst/>
            <a:gdLst>
              <a:gd name="T0" fmla="*/ 768 w 1796"/>
              <a:gd name="T1" fmla="*/ 0 h 1148"/>
              <a:gd name="T2" fmla="*/ 1216 w 1796"/>
              <a:gd name="T3" fmla="*/ 0 h 1148"/>
              <a:gd name="T4" fmla="*/ 1268 w 1796"/>
              <a:gd name="T5" fmla="*/ 24 h 1148"/>
              <a:gd name="T6" fmla="*/ 1784 w 1796"/>
              <a:gd name="T7" fmla="*/ 540 h 1148"/>
              <a:gd name="T8" fmla="*/ 1784 w 1796"/>
              <a:gd name="T9" fmla="*/ 608 h 1148"/>
              <a:gd name="T10" fmla="*/ 1268 w 1796"/>
              <a:gd name="T11" fmla="*/ 1124 h 1148"/>
              <a:gd name="T12" fmla="*/ 1212 w 1796"/>
              <a:gd name="T13" fmla="*/ 1148 h 1148"/>
              <a:gd name="T14" fmla="*/ 768 w 1796"/>
              <a:gd name="T15" fmla="*/ 1148 h 1148"/>
              <a:gd name="T16" fmla="*/ 752 w 1796"/>
              <a:gd name="T17" fmla="*/ 1100 h 1148"/>
              <a:gd name="T18" fmla="*/ 1084 w 1796"/>
              <a:gd name="T19" fmla="*/ 768 h 1148"/>
              <a:gd name="T20" fmla="*/ 1084 w 1796"/>
              <a:gd name="T21" fmla="*/ 764 h 1148"/>
              <a:gd name="T22" fmla="*/ 48 w 1796"/>
              <a:gd name="T23" fmla="*/ 764 h 1148"/>
              <a:gd name="T24" fmla="*/ 0 w 1796"/>
              <a:gd name="T25" fmla="*/ 716 h 1148"/>
              <a:gd name="T26" fmla="*/ 0 w 1796"/>
              <a:gd name="T27" fmla="*/ 432 h 1148"/>
              <a:gd name="T28" fmla="*/ 48 w 1796"/>
              <a:gd name="T29" fmla="*/ 384 h 1148"/>
              <a:gd name="T30" fmla="*/ 1080 w 1796"/>
              <a:gd name="T31" fmla="*/ 384 h 1148"/>
              <a:gd name="T32" fmla="*/ 924 w 1796"/>
              <a:gd name="T33" fmla="*/ 216 h 1148"/>
              <a:gd name="T34" fmla="*/ 756 w 1796"/>
              <a:gd name="T35" fmla="*/ 52 h 1148"/>
              <a:gd name="T36" fmla="*/ 756 w 1796"/>
              <a:gd name="T37" fmla="*/ 4 h 1148"/>
              <a:gd name="T38" fmla="*/ 768 w 1796"/>
              <a:gd name="T39" fmla="*/ 0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96" h="1148">
                <a:moveTo>
                  <a:pt x="768" y="0"/>
                </a:moveTo>
                <a:cubicBezTo>
                  <a:pt x="917" y="0"/>
                  <a:pt x="1067" y="0"/>
                  <a:pt x="1216" y="0"/>
                </a:cubicBezTo>
                <a:cubicBezTo>
                  <a:pt x="1235" y="6"/>
                  <a:pt x="1255" y="12"/>
                  <a:pt x="1268" y="24"/>
                </a:cubicBezTo>
                <a:cubicBezTo>
                  <a:pt x="1438" y="198"/>
                  <a:pt x="1610" y="370"/>
                  <a:pt x="1784" y="540"/>
                </a:cubicBezTo>
                <a:cubicBezTo>
                  <a:pt x="1796" y="553"/>
                  <a:pt x="1796" y="595"/>
                  <a:pt x="1784" y="608"/>
                </a:cubicBezTo>
                <a:cubicBezTo>
                  <a:pt x="1610" y="778"/>
                  <a:pt x="1438" y="950"/>
                  <a:pt x="1268" y="1124"/>
                </a:cubicBezTo>
                <a:cubicBezTo>
                  <a:pt x="1253" y="1136"/>
                  <a:pt x="1234" y="1144"/>
                  <a:pt x="1212" y="1148"/>
                </a:cubicBezTo>
                <a:cubicBezTo>
                  <a:pt x="1064" y="1148"/>
                  <a:pt x="916" y="1148"/>
                  <a:pt x="768" y="1148"/>
                </a:cubicBezTo>
                <a:cubicBezTo>
                  <a:pt x="753" y="1142"/>
                  <a:pt x="742" y="1120"/>
                  <a:pt x="752" y="1100"/>
                </a:cubicBezTo>
                <a:cubicBezTo>
                  <a:pt x="864" y="991"/>
                  <a:pt x="975" y="880"/>
                  <a:pt x="1084" y="768"/>
                </a:cubicBezTo>
                <a:cubicBezTo>
                  <a:pt x="1084" y="767"/>
                  <a:pt x="1084" y="765"/>
                  <a:pt x="1084" y="764"/>
                </a:cubicBezTo>
                <a:cubicBezTo>
                  <a:pt x="739" y="764"/>
                  <a:pt x="393" y="764"/>
                  <a:pt x="48" y="764"/>
                </a:cubicBezTo>
                <a:cubicBezTo>
                  <a:pt x="24" y="756"/>
                  <a:pt x="6" y="742"/>
                  <a:pt x="0" y="716"/>
                </a:cubicBezTo>
                <a:cubicBezTo>
                  <a:pt x="0" y="621"/>
                  <a:pt x="0" y="527"/>
                  <a:pt x="0" y="432"/>
                </a:cubicBezTo>
                <a:cubicBezTo>
                  <a:pt x="6" y="406"/>
                  <a:pt x="22" y="390"/>
                  <a:pt x="48" y="384"/>
                </a:cubicBezTo>
                <a:cubicBezTo>
                  <a:pt x="392" y="384"/>
                  <a:pt x="736" y="384"/>
                  <a:pt x="1080" y="384"/>
                </a:cubicBezTo>
                <a:cubicBezTo>
                  <a:pt x="1038" y="326"/>
                  <a:pt x="979" y="271"/>
                  <a:pt x="924" y="216"/>
                </a:cubicBezTo>
                <a:cubicBezTo>
                  <a:pt x="868" y="160"/>
                  <a:pt x="811" y="105"/>
                  <a:pt x="756" y="52"/>
                </a:cubicBezTo>
                <a:cubicBezTo>
                  <a:pt x="745" y="40"/>
                  <a:pt x="747" y="17"/>
                  <a:pt x="756" y="4"/>
                </a:cubicBezTo>
                <a:cubicBezTo>
                  <a:pt x="762" y="5"/>
                  <a:pt x="763" y="0"/>
                  <a:pt x="768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txBody>
          <a:bodyPr vert="horz" wrap="square" lIns="71671" tIns="35835" rIns="71671" bIns="35835" numCol="1" anchor="t" anchorCtr="0" compatLnSpc="1">
            <a:prstTxWarp prst="textNoShape">
              <a:avLst/>
            </a:prstTxWarp>
          </a:bodyPr>
          <a:lstStyle/>
          <a:p>
            <a:endParaRPr lang="de-DE" sz="1100"/>
          </a:p>
        </p:txBody>
      </p:sp>
      <p:sp>
        <p:nvSpPr>
          <p:cNvPr id="22" name="TextBox 7"/>
          <p:cNvSpPr txBox="1"/>
          <p:nvPr/>
        </p:nvSpPr>
        <p:spPr>
          <a:xfrm>
            <a:off x="2709142" y="1555888"/>
            <a:ext cx="708848" cy="26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97" dirty="0"/>
              <a:t>Request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54486" y="2275896"/>
            <a:ext cx="819455" cy="26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97" dirty="0"/>
              <a:t>Response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0661" y="1554720"/>
            <a:ext cx="567784" cy="26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97" dirty="0"/>
              <a:t>Query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20662" y="2275896"/>
            <a:ext cx="582211" cy="26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97" dirty="0" err="1"/>
              <a:t>Result</a:t>
            </a:r>
            <a:endParaRPr lang="de-DE" sz="1097" dirty="0"/>
          </a:p>
        </p:txBody>
      </p:sp>
      <p:pic>
        <p:nvPicPr>
          <p:cNvPr id="26" name="Picture 9" descr="C:\Users\che\Pictures\browser_bla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1" y="1277181"/>
            <a:ext cx="1896532" cy="1224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C:\Users\che\Pictures\Commerzbank-Startsei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9" y="1277181"/>
            <a:ext cx="1896533" cy="1222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bgerundete rechteckige Legende 13"/>
          <p:cNvSpPr/>
          <p:nvPr/>
        </p:nvSpPr>
        <p:spPr>
          <a:xfrm>
            <a:off x="3655088" y="2597922"/>
            <a:ext cx="1092245" cy="321336"/>
          </a:xfrm>
          <a:prstGeom prst="wedgeRoundRectCallout">
            <a:avLst>
              <a:gd name="adj1" fmla="val -20167"/>
              <a:gd name="adj2" fmla="val -76790"/>
              <a:gd name="adj3" fmla="val 1666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97" dirty="0" err="1"/>
              <a:t>Application</a:t>
            </a:r>
            <a:r>
              <a:rPr lang="de-DE" sz="1097" dirty="0"/>
              <a:t> Server</a:t>
            </a:r>
          </a:p>
        </p:txBody>
      </p:sp>
      <p:grpSp>
        <p:nvGrpSpPr>
          <p:cNvPr id="29" name="Group 38"/>
          <p:cNvGrpSpPr/>
          <p:nvPr/>
        </p:nvGrpSpPr>
        <p:grpSpPr>
          <a:xfrm>
            <a:off x="2154559" y="2158453"/>
            <a:ext cx="4288234" cy="2262062"/>
            <a:chOff x="2748858" y="2528402"/>
            <a:chExt cx="5471072" cy="2886014"/>
          </a:xfrm>
        </p:grpSpPr>
        <p:sp>
          <p:nvSpPr>
            <p:cNvPr id="30" name="Oval 31"/>
            <p:cNvSpPr/>
            <p:nvPr/>
          </p:nvSpPr>
          <p:spPr>
            <a:xfrm>
              <a:off x="5076949" y="4284365"/>
              <a:ext cx="191686" cy="19168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grpSp>
          <p:nvGrpSpPr>
            <p:cNvPr id="31" name="Group 35"/>
            <p:cNvGrpSpPr/>
            <p:nvPr/>
          </p:nvGrpSpPr>
          <p:grpSpPr>
            <a:xfrm>
              <a:off x="2748858" y="2528402"/>
              <a:ext cx="5471072" cy="2886014"/>
              <a:chOff x="2748858" y="2528402"/>
              <a:chExt cx="5471072" cy="2886014"/>
            </a:xfrm>
          </p:grpSpPr>
          <p:sp>
            <p:nvSpPr>
              <p:cNvPr id="32" name="Oval 13"/>
              <p:cNvSpPr/>
              <p:nvPr/>
            </p:nvSpPr>
            <p:spPr>
              <a:xfrm>
                <a:off x="2748858" y="2736284"/>
                <a:ext cx="191686" cy="19168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sp>
            <p:nvSpPr>
              <p:cNvPr id="33" name="Oval 29"/>
              <p:cNvSpPr/>
              <p:nvPr/>
            </p:nvSpPr>
            <p:spPr>
              <a:xfrm>
                <a:off x="5076949" y="2544598"/>
                <a:ext cx="191686" cy="19168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sp>
            <p:nvSpPr>
              <p:cNvPr id="34" name="Oval 30"/>
              <p:cNvSpPr/>
              <p:nvPr/>
            </p:nvSpPr>
            <p:spPr>
              <a:xfrm>
                <a:off x="8028244" y="2528402"/>
                <a:ext cx="191686" cy="19168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35" name="Elbow Connector 20"/>
              <p:cNvCxnSpPr>
                <a:stCxn id="32" idx="4"/>
                <a:endCxn id="30" idx="2"/>
              </p:cNvCxnSpPr>
              <p:nvPr/>
            </p:nvCxnSpPr>
            <p:spPr>
              <a:xfrm rot="16200000" flipH="1">
                <a:off x="3234706" y="2537965"/>
                <a:ext cx="1452238" cy="2232248"/>
              </a:xfrm>
              <a:prstGeom prst="bentConnector2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26"/>
              <p:cNvCxnSpPr>
                <a:stCxn id="33" idx="4"/>
                <a:endCxn id="30" idx="0"/>
              </p:cNvCxnSpPr>
              <p:nvPr/>
            </p:nvCxnSpPr>
            <p:spPr>
              <a:xfrm rot="5400000">
                <a:off x="4398752" y="3510324"/>
                <a:ext cx="1548081" cy="12700"/>
              </a:xfrm>
              <a:prstGeom prst="bentConnector3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28"/>
              <p:cNvCxnSpPr>
                <a:endCxn id="30" idx="6"/>
              </p:cNvCxnSpPr>
              <p:nvPr/>
            </p:nvCxnSpPr>
            <p:spPr>
              <a:xfrm rot="10800000" flipV="1">
                <a:off x="5268636" y="2640440"/>
                <a:ext cx="2759609" cy="1739767"/>
              </a:xfrm>
              <a:prstGeom prst="bentConnector3">
                <a:avLst>
                  <a:gd name="adj1" fmla="val 27468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6" descr="http://icons.iconarchive.com/icons/icons-land/vista-hardware-devices/256/Home-Server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4837" y="3640602"/>
                <a:ext cx="1251285" cy="12512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 descr="http://icons.iconarchive.com/icons/iconleak/cerulean/256/database-ic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6885" y="4199172"/>
                <a:ext cx="706318" cy="706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Abgerundete rechteckige Legende 13"/>
              <p:cNvSpPr/>
              <p:nvPr/>
            </p:nvSpPr>
            <p:spPr>
              <a:xfrm>
                <a:off x="4592165" y="5004445"/>
                <a:ext cx="1393523" cy="409971"/>
              </a:xfrm>
              <a:prstGeom prst="wedgeRoundRectCallout">
                <a:avLst>
                  <a:gd name="adj1" fmla="val -20167"/>
                  <a:gd name="adj2" fmla="val -76790"/>
                  <a:gd name="adj3" fmla="val 16667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97" dirty="0"/>
                  <a:t>Data Recorder</a:t>
                </a:r>
              </a:p>
            </p:txBody>
          </p:sp>
        </p:grpSp>
      </p:grpSp>
      <p:sp>
        <p:nvSpPr>
          <p:cNvPr id="41" name="TextBox 33"/>
          <p:cNvSpPr txBox="1"/>
          <p:nvPr/>
        </p:nvSpPr>
        <p:spPr>
          <a:xfrm>
            <a:off x="2818450" y="1333621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0.2s</a:t>
            </a:r>
          </a:p>
        </p:txBody>
      </p:sp>
      <p:sp>
        <p:nvSpPr>
          <p:cNvPr id="42" name="TextBox 43"/>
          <p:cNvSpPr txBox="1"/>
          <p:nvPr/>
        </p:nvSpPr>
        <p:spPr>
          <a:xfrm>
            <a:off x="3851743" y="1333621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0.3s</a:t>
            </a:r>
          </a:p>
        </p:txBody>
      </p:sp>
      <p:sp>
        <p:nvSpPr>
          <p:cNvPr id="43" name="TextBox 44"/>
          <p:cNvSpPr txBox="1"/>
          <p:nvPr/>
        </p:nvSpPr>
        <p:spPr>
          <a:xfrm>
            <a:off x="5059610" y="1333621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0.1s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6370132" y="1333621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3.0s</a:t>
            </a:r>
          </a:p>
        </p:txBody>
      </p:sp>
      <p:sp>
        <p:nvSpPr>
          <p:cNvPr id="45" name="TextBox 46"/>
          <p:cNvSpPr txBox="1"/>
          <p:nvPr/>
        </p:nvSpPr>
        <p:spPr>
          <a:xfrm>
            <a:off x="5076051" y="2517132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0.1s</a:t>
            </a:r>
          </a:p>
        </p:txBody>
      </p:sp>
      <p:sp>
        <p:nvSpPr>
          <p:cNvPr id="46" name="TextBox 47"/>
          <p:cNvSpPr txBox="1"/>
          <p:nvPr/>
        </p:nvSpPr>
        <p:spPr>
          <a:xfrm>
            <a:off x="2818449" y="2517132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0.4s</a:t>
            </a:r>
          </a:p>
        </p:txBody>
      </p:sp>
      <p:sp>
        <p:nvSpPr>
          <p:cNvPr id="47" name="TextBox 48"/>
          <p:cNvSpPr txBox="1"/>
          <p:nvPr/>
        </p:nvSpPr>
        <p:spPr>
          <a:xfrm>
            <a:off x="4201210" y="2264058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0.5s</a:t>
            </a:r>
          </a:p>
        </p:txBody>
      </p:sp>
      <p:sp>
        <p:nvSpPr>
          <p:cNvPr id="48" name="TextBox 49"/>
          <p:cNvSpPr txBox="1"/>
          <p:nvPr/>
        </p:nvSpPr>
        <p:spPr>
          <a:xfrm>
            <a:off x="1208916" y="955382"/>
            <a:ext cx="489236" cy="2853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0.3s</a:t>
            </a:r>
          </a:p>
        </p:txBody>
      </p:sp>
      <p:sp>
        <p:nvSpPr>
          <p:cNvPr id="49" name="TextBox 50"/>
          <p:cNvSpPr txBox="1"/>
          <p:nvPr/>
        </p:nvSpPr>
        <p:spPr>
          <a:xfrm>
            <a:off x="6370132" y="1333621"/>
            <a:ext cx="489236" cy="28533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de-DE" sz="1254" dirty="0">
                <a:solidFill>
                  <a:schemeClr val="bg1"/>
                </a:solidFill>
              </a:rPr>
              <a:t>3.0s</a:t>
            </a:r>
          </a:p>
        </p:txBody>
      </p:sp>
      <p:sp>
        <p:nvSpPr>
          <p:cNvPr id="50" name="TextBox 34"/>
          <p:cNvSpPr txBox="1"/>
          <p:nvPr/>
        </p:nvSpPr>
        <p:spPr>
          <a:xfrm>
            <a:off x="1046271" y="2933063"/>
            <a:ext cx="566181" cy="33361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de-DE" sz="1568" dirty="0">
                <a:solidFill>
                  <a:schemeClr val="bg1"/>
                </a:solidFill>
              </a:rPr>
              <a:t>4.9s</a:t>
            </a:r>
          </a:p>
        </p:txBody>
      </p:sp>
      <p:grpSp>
        <p:nvGrpSpPr>
          <p:cNvPr id="51" name="Group 36"/>
          <p:cNvGrpSpPr/>
          <p:nvPr/>
        </p:nvGrpSpPr>
        <p:grpSpPr>
          <a:xfrm>
            <a:off x="4661322" y="3326324"/>
            <a:ext cx="2682716" cy="1796184"/>
            <a:chOff x="5947069" y="4018410"/>
            <a:chExt cx="3422699" cy="2291631"/>
          </a:xfrm>
        </p:grpSpPr>
        <p:pic>
          <p:nvPicPr>
            <p:cNvPr id="52" name="Picture 4" descr="C:\Users\che\Pictures\diagnoseIT\inspectIT-responseTime-Chart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400" y="4552486"/>
              <a:ext cx="2778368" cy="17575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Freeform 180"/>
            <p:cNvSpPr>
              <a:spLocks noChangeAspect="1"/>
            </p:cNvSpPr>
            <p:nvPr/>
          </p:nvSpPr>
          <p:spPr bwMode="gray">
            <a:xfrm rot="853831">
              <a:off x="5947069" y="4591704"/>
              <a:ext cx="346750" cy="221685"/>
            </a:xfrm>
            <a:custGeom>
              <a:avLst/>
              <a:gdLst>
                <a:gd name="T0" fmla="*/ 768 w 1796"/>
                <a:gd name="T1" fmla="*/ 0 h 1148"/>
                <a:gd name="T2" fmla="*/ 1216 w 1796"/>
                <a:gd name="T3" fmla="*/ 0 h 1148"/>
                <a:gd name="T4" fmla="*/ 1268 w 1796"/>
                <a:gd name="T5" fmla="*/ 24 h 1148"/>
                <a:gd name="T6" fmla="*/ 1784 w 1796"/>
                <a:gd name="T7" fmla="*/ 540 h 1148"/>
                <a:gd name="T8" fmla="*/ 1784 w 1796"/>
                <a:gd name="T9" fmla="*/ 608 h 1148"/>
                <a:gd name="T10" fmla="*/ 1268 w 1796"/>
                <a:gd name="T11" fmla="*/ 1124 h 1148"/>
                <a:gd name="T12" fmla="*/ 1212 w 1796"/>
                <a:gd name="T13" fmla="*/ 1148 h 1148"/>
                <a:gd name="T14" fmla="*/ 768 w 1796"/>
                <a:gd name="T15" fmla="*/ 1148 h 1148"/>
                <a:gd name="T16" fmla="*/ 752 w 1796"/>
                <a:gd name="T17" fmla="*/ 1100 h 1148"/>
                <a:gd name="T18" fmla="*/ 1084 w 1796"/>
                <a:gd name="T19" fmla="*/ 768 h 1148"/>
                <a:gd name="T20" fmla="*/ 1084 w 1796"/>
                <a:gd name="T21" fmla="*/ 764 h 1148"/>
                <a:gd name="T22" fmla="*/ 48 w 1796"/>
                <a:gd name="T23" fmla="*/ 764 h 1148"/>
                <a:gd name="T24" fmla="*/ 0 w 1796"/>
                <a:gd name="T25" fmla="*/ 716 h 1148"/>
                <a:gd name="T26" fmla="*/ 0 w 1796"/>
                <a:gd name="T27" fmla="*/ 432 h 1148"/>
                <a:gd name="T28" fmla="*/ 48 w 1796"/>
                <a:gd name="T29" fmla="*/ 384 h 1148"/>
                <a:gd name="T30" fmla="*/ 1080 w 1796"/>
                <a:gd name="T31" fmla="*/ 384 h 1148"/>
                <a:gd name="T32" fmla="*/ 924 w 1796"/>
                <a:gd name="T33" fmla="*/ 216 h 1148"/>
                <a:gd name="T34" fmla="*/ 756 w 1796"/>
                <a:gd name="T35" fmla="*/ 52 h 1148"/>
                <a:gd name="T36" fmla="*/ 756 w 1796"/>
                <a:gd name="T37" fmla="*/ 4 h 1148"/>
                <a:gd name="T38" fmla="*/ 768 w 1796"/>
                <a:gd name="T39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6" h="1148">
                  <a:moveTo>
                    <a:pt x="768" y="0"/>
                  </a:moveTo>
                  <a:cubicBezTo>
                    <a:pt x="917" y="0"/>
                    <a:pt x="1067" y="0"/>
                    <a:pt x="1216" y="0"/>
                  </a:cubicBezTo>
                  <a:cubicBezTo>
                    <a:pt x="1235" y="6"/>
                    <a:pt x="1255" y="12"/>
                    <a:pt x="1268" y="24"/>
                  </a:cubicBezTo>
                  <a:cubicBezTo>
                    <a:pt x="1438" y="198"/>
                    <a:pt x="1610" y="370"/>
                    <a:pt x="1784" y="540"/>
                  </a:cubicBezTo>
                  <a:cubicBezTo>
                    <a:pt x="1796" y="553"/>
                    <a:pt x="1796" y="595"/>
                    <a:pt x="1784" y="608"/>
                  </a:cubicBezTo>
                  <a:cubicBezTo>
                    <a:pt x="1610" y="778"/>
                    <a:pt x="1438" y="950"/>
                    <a:pt x="1268" y="1124"/>
                  </a:cubicBezTo>
                  <a:cubicBezTo>
                    <a:pt x="1253" y="1136"/>
                    <a:pt x="1234" y="1144"/>
                    <a:pt x="1212" y="1148"/>
                  </a:cubicBezTo>
                  <a:cubicBezTo>
                    <a:pt x="1064" y="1148"/>
                    <a:pt x="916" y="1148"/>
                    <a:pt x="768" y="1148"/>
                  </a:cubicBezTo>
                  <a:cubicBezTo>
                    <a:pt x="753" y="1142"/>
                    <a:pt x="742" y="1120"/>
                    <a:pt x="752" y="1100"/>
                  </a:cubicBezTo>
                  <a:cubicBezTo>
                    <a:pt x="864" y="991"/>
                    <a:pt x="975" y="880"/>
                    <a:pt x="1084" y="768"/>
                  </a:cubicBezTo>
                  <a:cubicBezTo>
                    <a:pt x="1084" y="767"/>
                    <a:pt x="1084" y="765"/>
                    <a:pt x="1084" y="764"/>
                  </a:cubicBezTo>
                  <a:cubicBezTo>
                    <a:pt x="739" y="764"/>
                    <a:pt x="393" y="764"/>
                    <a:pt x="48" y="764"/>
                  </a:cubicBezTo>
                  <a:cubicBezTo>
                    <a:pt x="24" y="756"/>
                    <a:pt x="6" y="742"/>
                    <a:pt x="0" y="716"/>
                  </a:cubicBezTo>
                  <a:cubicBezTo>
                    <a:pt x="0" y="621"/>
                    <a:pt x="0" y="527"/>
                    <a:pt x="0" y="432"/>
                  </a:cubicBezTo>
                  <a:cubicBezTo>
                    <a:pt x="6" y="406"/>
                    <a:pt x="22" y="390"/>
                    <a:pt x="48" y="384"/>
                  </a:cubicBezTo>
                  <a:cubicBezTo>
                    <a:pt x="392" y="384"/>
                    <a:pt x="736" y="384"/>
                    <a:pt x="1080" y="384"/>
                  </a:cubicBezTo>
                  <a:cubicBezTo>
                    <a:pt x="1038" y="326"/>
                    <a:pt x="979" y="271"/>
                    <a:pt x="924" y="216"/>
                  </a:cubicBezTo>
                  <a:cubicBezTo>
                    <a:pt x="868" y="160"/>
                    <a:pt x="811" y="105"/>
                    <a:pt x="756" y="52"/>
                  </a:cubicBezTo>
                  <a:cubicBezTo>
                    <a:pt x="745" y="40"/>
                    <a:pt x="747" y="17"/>
                    <a:pt x="756" y="4"/>
                  </a:cubicBezTo>
                  <a:cubicBezTo>
                    <a:pt x="762" y="5"/>
                    <a:pt x="763" y="0"/>
                    <a:pt x="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xtLst/>
          </p:spPr>
          <p:txBody>
            <a:bodyPr vert="horz" wrap="square" lIns="71671" tIns="35835" rIns="71671" bIns="35835" numCol="1" anchor="t" anchorCtr="0" compatLnSpc="1">
              <a:prstTxWarp prst="textNoShape">
                <a:avLst/>
              </a:prstTxWarp>
            </a:bodyPr>
            <a:lstStyle/>
            <a:p>
              <a:endParaRPr lang="de-DE" sz="1100"/>
            </a:p>
          </p:txBody>
        </p:sp>
        <p:sp>
          <p:nvSpPr>
            <p:cNvPr id="54" name="Abgerundete rechteckige Legende 13"/>
            <p:cNvSpPr/>
            <p:nvPr/>
          </p:nvSpPr>
          <p:spPr>
            <a:xfrm>
              <a:off x="7523168" y="4018410"/>
              <a:ext cx="1393523" cy="409971"/>
            </a:xfrm>
            <a:prstGeom prst="wedgeRoundRectCallout">
              <a:avLst>
                <a:gd name="adj1" fmla="val -20692"/>
                <a:gd name="adj2" fmla="val 69524"/>
                <a:gd name="adj3" fmla="val 16667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97" dirty="0" err="1"/>
                <a:t>Visualization</a:t>
              </a:r>
              <a:endParaRPr lang="de-DE" sz="1097" dirty="0"/>
            </a:p>
          </p:txBody>
        </p:sp>
      </p:grpSp>
      <p:grpSp>
        <p:nvGrpSpPr>
          <p:cNvPr id="55" name="Group 37"/>
          <p:cNvGrpSpPr/>
          <p:nvPr/>
        </p:nvGrpSpPr>
        <p:grpSpPr>
          <a:xfrm>
            <a:off x="490317" y="3326323"/>
            <a:ext cx="2873649" cy="1803524"/>
            <a:chOff x="625562" y="4018409"/>
            <a:chExt cx="3666297" cy="2300996"/>
          </a:xfrm>
        </p:grpSpPr>
        <p:pic>
          <p:nvPicPr>
            <p:cNvPr id="56" name="Picture 2" descr="C:\Users\che\Pictures\diagnoseIT\inspectIT-traces-overview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62" y="4543120"/>
              <a:ext cx="2925507" cy="17762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Freeform 180"/>
            <p:cNvSpPr>
              <a:spLocks noChangeAspect="1"/>
            </p:cNvSpPr>
            <p:nvPr/>
          </p:nvSpPr>
          <p:spPr bwMode="gray">
            <a:xfrm rot="9943803">
              <a:off x="3945109" y="4630983"/>
              <a:ext cx="346750" cy="221685"/>
            </a:xfrm>
            <a:custGeom>
              <a:avLst/>
              <a:gdLst>
                <a:gd name="T0" fmla="*/ 768 w 1796"/>
                <a:gd name="T1" fmla="*/ 0 h 1148"/>
                <a:gd name="T2" fmla="*/ 1216 w 1796"/>
                <a:gd name="T3" fmla="*/ 0 h 1148"/>
                <a:gd name="T4" fmla="*/ 1268 w 1796"/>
                <a:gd name="T5" fmla="*/ 24 h 1148"/>
                <a:gd name="T6" fmla="*/ 1784 w 1796"/>
                <a:gd name="T7" fmla="*/ 540 h 1148"/>
                <a:gd name="T8" fmla="*/ 1784 w 1796"/>
                <a:gd name="T9" fmla="*/ 608 h 1148"/>
                <a:gd name="T10" fmla="*/ 1268 w 1796"/>
                <a:gd name="T11" fmla="*/ 1124 h 1148"/>
                <a:gd name="T12" fmla="*/ 1212 w 1796"/>
                <a:gd name="T13" fmla="*/ 1148 h 1148"/>
                <a:gd name="T14" fmla="*/ 768 w 1796"/>
                <a:gd name="T15" fmla="*/ 1148 h 1148"/>
                <a:gd name="T16" fmla="*/ 752 w 1796"/>
                <a:gd name="T17" fmla="*/ 1100 h 1148"/>
                <a:gd name="T18" fmla="*/ 1084 w 1796"/>
                <a:gd name="T19" fmla="*/ 768 h 1148"/>
                <a:gd name="T20" fmla="*/ 1084 w 1796"/>
                <a:gd name="T21" fmla="*/ 764 h 1148"/>
                <a:gd name="T22" fmla="*/ 48 w 1796"/>
                <a:gd name="T23" fmla="*/ 764 h 1148"/>
                <a:gd name="T24" fmla="*/ 0 w 1796"/>
                <a:gd name="T25" fmla="*/ 716 h 1148"/>
                <a:gd name="T26" fmla="*/ 0 w 1796"/>
                <a:gd name="T27" fmla="*/ 432 h 1148"/>
                <a:gd name="T28" fmla="*/ 48 w 1796"/>
                <a:gd name="T29" fmla="*/ 384 h 1148"/>
                <a:gd name="T30" fmla="*/ 1080 w 1796"/>
                <a:gd name="T31" fmla="*/ 384 h 1148"/>
                <a:gd name="T32" fmla="*/ 924 w 1796"/>
                <a:gd name="T33" fmla="*/ 216 h 1148"/>
                <a:gd name="T34" fmla="*/ 756 w 1796"/>
                <a:gd name="T35" fmla="*/ 52 h 1148"/>
                <a:gd name="T36" fmla="*/ 756 w 1796"/>
                <a:gd name="T37" fmla="*/ 4 h 1148"/>
                <a:gd name="T38" fmla="*/ 768 w 1796"/>
                <a:gd name="T39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96" h="1148">
                  <a:moveTo>
                    <a:pt x="768" y="0"/>
                  </a:moveTo>
                  <a:cubicBezTo>
                    <a:pt x="917" y="0"/>
                    <a:pt x="1067" y="0"/>
                    <a:pt x="1216" y="0"/>
                  </a:cubicBezTo>
                  <a:cubicBezTo>
                    <a:pt x="1235" y="6"/>
                    <a:pt x="1255" y="12"/>
                    <a:pt x="1268" y="24"/>
                  </a:cubicBezTo>
                  <a:cubicBezTo>
                    <a:pt x="1438" y="198"/>
                    <a:pt x="1610" y="370"/>
                    <a:pt x="1784" y="540"/>
                  </a:cubicBezTo>
                  <a:cubicBezTo>
                    <a:pt x="1796" y="553"/>
                    <a:pt x="1796" y="595"/>
                    <a:pt x="1784" y="608"/>
                  </a:cubicBezTo>
                  <a:cubicBezTo>
                    <a:pt x="1610" y="778"/>
                    <a:pt x="1438" y="950"/>
                    <a:pt x="1268" y="1124"/>
                  </a:cubicBezTo>
                  <a:cubicBezTo>
                    <a:pt x="1253" y="1136"/>
                    <a:pt x="1234" y="1144"/>
                    <a:pt x="1212" y="1148"/>
                  </a:cubicBezTo>
                  <a:cubicBezTo>
                    <a:pt x="1064" y="1148"/>
                    <a:pt x="916" y="1148"/>
                    <a:pt x="768" y="1148"/>
                  </a:cubicBezTo>
                  <a:cubicBezTo>
                    <a:pt x="753" y="1142"/>
                    <a:pt x="742" y="1120"/>
                    <a:pt x="752" y="1100"/>
                  </a:cubicBezTo>
                  <a:cubicBezTo>
                    <a:pt x="864" y="991"/>
                    <a:pt x="975" y="880"/>
                    <a:pt x="1084" y="768"/>
                  </a:cubicBezTo>
                  <a:cubicBezTo>
                    <a:pt x="1084" y="767"/>
                    <a:pt x="1084" y="765"/>
                    <a:pt x="1084" y="764"/>
                  </a:cubicBezTo>
                  <a:cubicBezTo>
                    <a:pt x="739" y="764"/>
                    <a:pt x="393" y="764"/>
                    <a:pt x="48" y="764"/>
                  </a:cubicBezTo>
                  <a:cubicBezTo>
                    <a:pt x="24" y="756"/>
                    <a:pt x="6" y="742"/>
                    <a:pt x="0" y="716"/>
                  </a:cubicBezTo>
                  <a:cubicBezTo>
                    <a:pt x="0" y="621"/>
                    <a:pt x="0" y="527"/>
                    <a:pt x="0" y="432"/>
                  </a:cubicBezTo>
                  <a:cubicBezTo>
                    <a:pt x="6" y="406"/>
                    <a:pt x="22" y="390"/>
                    <a:pt x="48" y="384"/>
                  </a:cubicBezTo>
                  <a:cubicBezTo>
                    <a:pt x="392" y="384"/>
                    <a:pt x="736" y="384"/>
                    <a:pt x="1080" y="384"/>
                  </a:cubicBezTo>
                  <a:cubicBezTo>
                    <a:pt x="1038" y="326"/>
                    <a:pt x="979" y="271"/>
                    <a:pt x="924" y="216"/>
                  </a:cubicBezTo>
                  <a:cubicBezTo>
                    <a:pt x="868" y="160"/>
                    <a:pt x="811" y="105"/>
                    <a:pt x="756" y="52"/>
                  </a:cubicBezTo>
                  <a:cubicBezTo>
                    <a:pt x="745" y="40"/>
                    <a:pt x="747" y="17"/>
                    <a:pt x="756" y="4"/>
                  </a:cubicBezTo>
                  <a:cubicBezTo>
                    <a:pt x="762" y="5"/>
                    <a:pt x="763" y="0"/>
                    <a:pt x="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xtLst/>
          </p:spPr>
          <p:txBody>
            <a:bodyPr vert="horz" wrap="square" lIns="71671" tIns="35835" rIns="71671" bIns="35835" numCol="1" anchor="t" anchorCtr="0" compatLnSpc="1">
              <a:prstTxWarp prst="textNoShape">
                <a:avLst/>
              </a:prstTxWarp>
            </a:bodyPr>
            <a:lstStyle/>
            <a:p>
              <a:endParaRPr lang="de-DE" sz="1100"/>
            </a:p>
          </p:txBody>
        </p:sp>
        <p:sp>
          <p:nvSpPr>
            <p:cNvPr id="58" name="Abgerundete rechteckige Legende 13"/>
            <p:cNvSpPr/>
            <p:nvPr/>
          </p:nvSpPr>
          <p:spPr>
            <a:xfrm>
              <a:off x="1292680" y="4018409"/>
              <a:ext cx="1393523" cy="409971"/>
            </a:xfrm>
            <a:prstGeom prst="wedgeRoundRectCallout">
              <a:avLst>
                <a:gd name="adj1" fmla="val -20692"/>
                <a:gd name="adj2" fmla="val 69524"/>
                <a:gd name="adj3" fmla="val 16667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97" dirty="0"/>
                <a:t>Data Analysis</a:t>
              </a:r>
            </a:p>
          </p:txBody>
        </p:sp>
      </p:grpSp>
      <p:sp>
        <p:nvSpPr>
          <p:cNvPr id="59" name="TextBox 2"/>
          <p:cNvSpPr txBox="1"/>
          <p:nvPr/>
        </p:nvSpPr>
        <p:spPr>
          <a:xfrm rot="5400000">
            <a:off x="6853358" y="2018272"/>
            <a:ext cx="981359" cy="218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23" dirty="0"/>
              <a:t>(</a:t>
            </a:r>
            <a:r>
              <a:rPr lang="de-DE" sz="823" dirty="0" err="1"/>
              <a:t>fictional</a:t>
            </a:r>
            <a:r>
              <a:rPr lang="de-DE" sz="823" dirty="0"/>
              <a:t> </a:t>
            </a:r>
            <a:r>
              <a:rPr lang="de-DE" sz="823" dirty="0" err="1"/>
              <a:t>timings</a:t>
            </a:r>
            <a:r>
              <a:rPr lang="de-DE" sz="823" dirty="0"/>
              <a:t>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14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8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 smtClean="0"/>
              <a:t>Data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collected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de-DE" dirty="0" err="1" smtClean="0"/>
              <a:t>represented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b="1" dirty="0" smtClean="0">
                <a:solidFill>
                  <a:srgbClr val="0070C0"/>
                </a:solidFill>
              </a:rPr>
              <a:t>time </a:t>
            </a:r>
            <a:r>
              <a:rPr lang="de-DE" b="1" dirty="0" err="1" smtClean="0">
                <a:solidFill>
                  <a:srgbClr val="0070C0"/>
                </a:solidFill>
              </a:rPr>
              <a:t>series</a:t>
            </a:r>
            <a:r>
              <a:rPr lang="de-DE" dirty="0" smtClean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>
              <a:lnSpc>
                <a:spcPct val="100000"/>
              </a:lnSpc>
            </a:pPr>
            <a:endParaRPr lang="de-DE" dirty="0" smtClean="0"/>
          </a:p>
          <a:p>
            <a:pPr marL="0" indent="0">
              <a:lnSpc>
                <a:spcPct val="100000"/>
              </a:lnSpc>
              <a:buNone/>
            </a:pPr>
            <a:endParaRPr lang="de-DE" dirty="0" smtClean="0"/>
          </a:p>
          <a:p>
            <a:pPr marL="0" indent="0">
              <a:lnSpc>
                <a:spcPct val="100000"/>
              </a:lnSpc>
              <a:buNone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 smtClean="0"/>
          </a:p>
          <a:p>
            <a:pPr marL="0" indent="0">
              <a:lnSpc>
                <a:spcPct val="100000"/>
              </a:lnSpc>
              <a:buNone/>
            </a:pP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</a:t>
            </a:r>
            <a:r>
              <a:rPr lang="de-DE" dirty="0" err="1" smtClean="0"/>
              <a:t>Reconstructing</a:t>
            </a:r>
            <a:r>
              <a:rPr lang="de-DE" dirty="0" smtClean="0"/>
              <a:t> </a:t>
            </a:r>
            <a:r>
              <a:rPr lang="de-DE" dirty="0"/>
              <a:t>Information </a:t>
            </a:r>
            <a:r>
              <a:rPr lang="de-DE" dirty="0" err="1" smtClean="0"/>
              <a:t>from</a:t>
            </a:r>
            <a:r>
              <a:rPr lang="de-DE" dirty="0" smtClean="0"/>
              <a:t> Data</a:t>
            </a:r>
            <a:endParaRPr lang="de-DE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62651" y="365146"/>
            <a:ext cx="565957" cy="357352"/>
            <a:chOff x="-714703" y="497165"/>
            <a:chExt cx="565957" cy="357352"/>
          </a:xfrm>
          <a:solidFill>
            <a:srgbClr val="F39B41"/>
          </a:solidFill>
        </p:grpSpPr>
        <p:sp>
          <p:nvSpPr>
            <p:cNvPr id="23" name="Flussdiagramm: Prozess 22"/>
            <p:cNvSpPr/>
            <p:nvPr/>
          </p:nvSpPr>
          <p:spPr>
            <a:xfrm>
              <a:off x="-714703" y="497165"/>
              <a:ext cx="451945" cy="35735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smtClean="0"/>
                <a:t>2.</a:t>
              </a:r>
            </a:p>
          </p:txBody>
        </p:sp>
        <p:sp>
          <p:nvSpPr>
            <p:cNvPr id="24" name="Gleichschenkliges Dreieck 23"/>
            <p:cNvSpPr/>
            <p:nvPr/>
          </p:nvSpPr>
          <p:spPr>
            <a:xfrm rot="5400000">
              <a:off x="-379751" y="581471"/>
              <a:ext cx="273269" cy="188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 smtClean="0"/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458" y="226629"/>
            <a:ext cx="1704548" cy="125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1" y="2318689"/>
            <a:ext cx="7307100" cy="2418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15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Data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is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collected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from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system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represented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as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de-DE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time </a:t>
            </a:r>
            <a:r>
              <a:rPr lang="de-DE" b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series</a:t>
            </a:r>
            <a:r>
              <a:rPr lang="de-DE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…</a:t>
            </a:r>
            <a:endParaRPr lang="de-DE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b="1" dirty="0" err="1" smtClean="0">
                <a:solidFill>
                  <a:srgbClr val="0070C0"/>
                </a:solidFill>
              </a:rPr>
              <a:t>detailed</a:t>
            </a:r>
            <a:r>
              <a:rPr lang="de-DE" b="1" dirty="0" smtClean="0">
                <a:solidFill>
                  <a:srgbClr val="0070C0"/>
                </a:solidFill>
              </a:rPr>
              <a:t> </a:t>
            </a:r>
            <a:r>
              <a:rPr lang="de-DE" b="1" dirty="0" err="1" smtClean="0">
                <a:solidFill>
                  <a:srgbClr val="0070C0"/>
                </a:solidFill>
              </a:rPr>
              <a:t>execution</a:t>
            </a:r>
            <a:r>
              <a:rPr lang="de-DE" b="1" dirty="0" smtClean="0">
                <a:solidFill>
                  <a:srgbClr val="0070C0"/>
                </a:solidFill>
              </a:rPr>
              <a:t> </a:t>
            </a:r>
            <a:r>
              <a:rPr lang="de-DE" b="1" dirty="0" err="1" smtClean="0">
                <a:solidFill>
                  <a:srgbClr val="0070C0"/>
                </a:solidFill>
              </a:rPr>
              <a:t>traces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endParaRPr lang="de-DE" dirty="0" smtClean="0"/>
          </a:p>
          <a:p>
            <a:pPr>
              <a:lnSpc>
                <a:spcPct val="100000"/>
              </a:lnSpc>
            </a:pP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</a:t>
            </a:r>
            <a:r>
              <a:rPr lang="de-DE" dirty="0" err="1" smtClean="0"/>
              <a:t>Reconstructing</a:t>
            </a:r>
            <a:r>
              <a:rPr lang="de-DE" dirty="0" smtClean="0"/>
              <a:t> </a:t>
            </a:r>
            <a:r>
              <a:rPr lang="de-DE" dirty="0"/>
              <a:t>Information </a:t>
            </a:r>
            <a:r>
              <a:rPr lang="de-DE" dirty="0" err="1" smtClean="0"/>
              <a:t>from</a:t>
            </a:r>
            <a:r>
              <a:rPr lang="de-DE" dirty="0" smtClean="0"/>
              <a:t> Data</a:t>
            </a:r>
            <a:endParaRPr lang="de-DE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62651" y="365146"/>
            <a:ext cx="565957" cy="357352"/>
            <a:chOff x="-714703" y="497165"/>
            <a:chExt cx="565957" cy="357352"/>
          </a:xfrm>
          <a:solidFill>
            <a:srgbClr val="F39B41"/>
          </a:solidFill>
        </p:grpSpPr>
        <p:sp>
          <p:nvSpPr>
            <p:cNvPr id="23" name="Flussdiagramm: Prozess 22"/>
            <p:cNvSpPr/>
            <p:nvPr/>
          </p:nvSpPr>
          <p:spPr>
            <a:xfrm>
              <a:off x="-714703" y="497165"/>
              <a:ext cx="451945" cy="35735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smtClean="0"/>
                <a:t>2.</a:t>
              </a:r>
            </a:p>
          </p:txBody>
        </p:sp>
        <p:sp>
          <p:nvSpPr>
            <p:cNvPr id="24" name="Gleichschenkliges Dreieck 23"/>
            <p:cNvSpPr/>
            <p:nvPr/>
          </p:nvSpPr>
          <p:spPr>
            <a:xfrm rot="5400000">
              <a:off x="-379751" y="581471"/>
              <a:ext cx="273269" cy="188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 smtClean="0"/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458" y="226629"/>
            <a:ext cx="1704548" cy="125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7" y="2688750"/>
            <a:ext cx="5908986" cy="28498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16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 smtClean="0"/>
              <a:t>High quantity of information has to be pre-processed</a:t>
            </a:r>
          </a:p>
          <a:p>
            <a:pPr>
              <a:lnSpc>
                <a:spcPct val="100000"/>
              </a:lnSpc>
            </a:pPr>
            <a:r>
              <a:rPr lang="en-US" sz="1400" dirty="0" smtClean="0"/>
              <a:t>It has proven useful to use </a:t>
            </a:r>
            <a:r>
              <a:rPr lang="en-US" sz="1400" b="1" dirty="0" smtClean="0">
                <a:solidFill>
                  <a:srgbClr val="0070C0"/>
                </a:solidFill>
              </a:rPr>
              <a:t>different views </a:t>
            </a:r>
            <a:r>
              <a:rPr lang="en-US" sz="1400" dirty="0" smtClean="0"/>
              <a:t>to show the data</a:t>
            </a:r>
          </a:p>
          <a:p>
            <a:pPr>
              <a:lnSpc>
                <a:spcPct val="100000"/>
              </a:lnSpc>
            </a:pPr>
            <a:r>
              <a:rPr lang="en-US" sz="1400" b="1" dirty="0" smtClean="0">
                <a:solidFill>
                  <a:srgbClr val="0070C0"/>
                </a:solidFill>
              </a:rPr>
              <a:t>Views are navigable</a:t>
            </a:r>
            <a:r>
              <a:rPr lang="en-US" sz="1400" dirty="0" smtClean="0"/>
              <a:t> and can be categorized by both scope and detail level</a:t>
            </a:r>
            <a:endParaRPr lang="en-US" sz="14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Visualization Through Navigable Views</a:t>
            </a:r>
            <a:endParaRPr lang="en-US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62651" y="365146"/>
            <a:ext cx="565957" cy="357352"/>
            <a:chOff x="-714703" y="497165"/>
            <a:chExt cx="565957" cy="357352"/>
          </a:xfrm>
          <a:solidFill>
            <a:srgbClr val="C8D200"/>
          </a:solidFill>
        </p:grpSpPr>
        <p:sp>
          <p:nvSpPr>
            <p:cNvPr id="23" name="Flussdiagramm: Prozess 22"/>
            <p:cNvSpPr/>
            <p:nvPr/>
          </p:nvSpPr>
          <p:spPr>
            <a:xfrm>
              <a:off x="-714703" y="497165"/>
              <a:ext cx="451945" cy="35735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smtClean="0"/>
                <a:t>3.</a:t>
              </a:r>
            </a:p>
          </p:txBody>
        </p:sp>
        <p:sp>
          <p:nvSpPr>
            <p:cNvPr id="24" name="Gleichschenkliges Dreieck 23"/>
            <p:cNvSpPr/>
            <p:nvPr/>
          </p:nvSpPr>
          <p:spPr>
            <a:xfrm rot="5400000">
              <a:off x="-379751" y="581471"/>
              <a:ext cx="273269" cy="188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 smtClean="0"/>
            </a:p>
          </p:txBody>
        </p:sp>
      </p:grp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458" y="226629"/>
            <a:ext cx="1704548" cy="125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1" y="2522802"/>
            <a:ext cx="7279752" cy="2895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17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de-DE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</a:t>
            </a:r>
            <a:r>
              <a:rPr lang="de-DE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de-DE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de-DE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Topology</a:t>
            </a:r>
            <a:r>
              <a:rPr lang="de-DE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Discovery </a:t>
            </a:r>
            <a:r>
              <a:rPr lang="de-DE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de-DE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</a:t>
            </a:r>
            <a:endParaRPr lang="de-DE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2" y="1390061"/>
            <a:ext cx="7418730" cy="274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959992" y="4155620"/>
            <a:ext cx="162108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68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© </a:t>
            </a:r>
            <a:r>
              <a:rPr lang="de-DE" sz="1568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AppDynamics</a:t>
            </a:r>
            <a:endParaRPr lang="de-DE" sz="1568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18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nhaltsplatzhalt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Manual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conclusions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derived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, e.g., </a:t>
            </a:r>
          </a:p>
          <a:p>
            <a:r>
              <a:rPr lang="de-DE" sz="1800" b="1" dirty="0" smtClean="0">
                <a:solidFill>
                  <a:srgbClr val="0070C0"/>
                </a:solidFill>
              </a:rPr>
              <a:t>Problem </a:t>
            </a:r>
            <a:r>
              <a:rPr lang="de-DE" sz="1800" b="1" dirty="0" err="1" smtClean="0">
                <a:solidFill>
                  <a:srgbClr val="0070C0"/>
                </a:solidFill>
              </a:rPr>
              <a:t>detection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and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alerting</a:t>
            </a:r>
            <a:endParaRPr lang="de-DE" sz="1800" b="1" dirty="0" smtClean="0">
              <a:solidFill>
                <a:srgbClr val="0070C0"/>
              </a:solidFill>
            </a:endParaRPr>
          </a:p>
          <a:p>
            <a:pPr lvl="1"/>
            <a:r>
              <a:rPr lang="de-DE" dirty="0" smtClean="0"/>
              <a:t>E.g.,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endParaRPr lang="de-DE" dirty="0" smtClean="0"/>
          </a:p>
          <a:p>
            <a:pPr lvl="1"/>
            <a:r>
              <a:rPr lang="de-DE" dirty="0" err="1" smtClean="0"/>
              <a:t>Detection</a:t>
            </a:r>
            <a:r>
              <a:rPr lang="de-DE" dirty="0" smtClean="0"/>
              <a:t>,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,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thresholds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baselines</a:t>
            </a:r>
            <a:endParaRPr lang="de-DE" dirty="0" smtClean="0"/>
          </a:p>
          <a:p>
            <a:r>
              <a:rPr lang="de-DE" sz="1800" b="1" dirty="0" smtClean="0">
                <a:solidFill>
                  <a:srgbClr val="0070C0"/>
                </a:solidFill>
              </a:rPr>
              <a:t>Problem </a:t>
            </a:r>
            <a:r>
              <a:rPr lang="de-DE" sz="1800" b="1" dirty="0" err="1" smtClean="0">
                <a:solidFill>
                  <a:srgbClr val="0070C0"/>
                </a:solidFill>
              </a:rPr>
              <a:t>diagnosis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and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root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cause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isolation</a:t>
            </a:r>
            <a:endParaRPr lang="de-DE" sz="1800" b="1" dirty="0" smtClean="0">
              <a:solidFill>
                <a:srgbClr val="0070C0"/>
              </a:solidFill>
            </a:endParaRPr>
          </a:p>
          <a:p>
            <a:pPr lvl="1"/>
            <a:r>
              <a:rPr lang="de-DE" dirty="0" smtClean="0"/>
              <a:t>E.g., N+1 </a:t>
            </a:r>
            <a:r>
              <a:rPr lang="de-DE" dirty="0" err="1" smtClean="0"/>
              <a:t>problem</a:t>
            </a:r>
            <a:r>
              <a:rPr lang="de-DE" dirty="0" smtClean="0"/>
              <a:t>,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remote </a:t>
            </a:r>
            <a:r>
              <a:rPr lang="de-DE" dirty="0" err="1" smtClean="0"/>
              <a:t>calls</a:t>
            </a:r>
            <a:r>
              <a:rPr lang="de-DE" dirty="0" smtClean="0"/>
              <a:t>, </a:t>
            </a:r>
            <a:r>
              <a:rPr lang="de-DE" dirty="0" err="1" smtClean="0"/>
              <a:t>poor</a:t>
            </a:r>
            <a:r>
              <a:rPr lang="de-DE" dirty="0" smtClean="0"/>
              <a:t> DB </a:t>
            </a:r>
            <a:r>
              <a:rPr lang="de-DE" dirty="0" err="1" smtClean="0"/>
              <a:t>queries</a:t>
            </a:r>
            <a:endParaRPr lang="de-DE" dirty="0" smtClean="0"/>
          </a:p>
          <a:p>
            <a:pPr lvl="1"/>
            <a:r>
              <a:rPr lang="de-DE" dirty="0" err="1" smtClean="0"/>
              <a:t>Detection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monitoring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endParaRPr lang="de-DE" dirty="0" smtClean="0"/>
          </a:p>
          <a:p>
            <a:r>
              <a:rPr lang="de-DE" sz="1800" b="1" dirty="0" smtClean="0">
                <a:solidFill>
                  <a:srgbClr val="0070C0"/>
                </a:solidFill>
              </a:rPr>
              <a:t>System </a:t>
            </a:r>
            <a:r>
              <a:rPr lang="de-DE" sz="1800" b="1" dirty="0" err="1" smtClean="0">
                <a:solidFill>
                  <a:srgbClr val="0070C0"/>
                </a:solidFill>
              </a:rPr>
              <a:t>refactoring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and</a:t>
            </a:r>
            <a:r>
              <a:rPr lang="de-DE" sz="1800" b="1" dirty="0" smtClean="0">
                <a:solidFill>
                  <a:srgbClr val="0070C0"/>
                </a:solidFill>
              </a:rPr>
              <a:t> </a:t>
            </a:r>
            <a:r>
              <a:rPr lang="de-DE" sz="1800" b="1" dirty="0" err="1" smtClean="0">
                <a:solidFill>
                  <a:srgbClr val="0070C0"/>
                </a:solidFill>
              </a:rPr>
              <a:t>adaptation</a:t>
            </a:r>
            <a:endParaRPr lang="de-DE" sz="1800" b="1" dirty="0" smtClean="0">
              <a:solidFill>
                <a:srgbClr val="0070C0"/>
              </a:solidFill>
            </a:endParaRPr>
          </a:p>
          <a:p>
            <a:pPr lvl="1"/>
            <a:r>
              <a:rPr lang="de-DE" dirty="0" smtClean="0"/>
              <a:t>E.g., auto-</a:t>
            </a:r>
            <a:r>
              <a:rPr lang="de-DE" dirty="0" err="1" smtClean="0"/>
              <a:t>scaling</a:t>
            </a:r>
            <a:r>
              <a:rPr lang="de-DE" dirty="0" smtClean="0"/>
              <a:t> in </a:t>
            </a:r>
            <a:r>
              <a:rPr lang="de-DE" dirty="0" err="1" smtClean="0"/>
              <a:t>cloud-based</a:t>
            </a:r>
            <a:r>
              <a:rPr lang="de-DE" dirty="0" smtClean="0"/>
              <a:t> </a:t>
            </a:r>
            <a:r>
              <a:rPr lang="de-DE" dirty="0" err="1" smtClean="0"/>
              <a:t>architectures</a:t>
            </a:r>
            <a:endParaRPr lang="de-DE" dirty="0" smtClean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    </a:t>
            </a:r>
            <a:r>
              <a:rPr lang="de-DE" dirty="0" err="1" smtClean="0"/>
              <a:t>Interpreting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Information</a:t>
            </a:r>
            <a:endParaRPr lang="de-DE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62651" y="365146"/>
            <a:ext cx="565957" cy="357352"/>
            <a:chOff x="-714703" y="497165"/>
            <a:chExt cx="565957" cy="357352"/>
          </a:xfrm>
          <a:solidFill>
            <a:srgbClr val="6DA5D4"/>
          </a:solidFill>
        </p:grpSpPr>
        <p:sp>
          <p:nvSpPr>
            <p:cNvPr id="23" name="Flussdiagramm: Prozess 22"/>
            <p:cNvSpPr/>
            <p:nvPr/>
          </p:nvSpPr>
          <p:spPr>
            <a:xfrm>
              <a:off x="-714703" y="497165"/>
              <a:ext cx="451945" cy="357352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/>
                <a:t>4</a:t>
              </a:r>
              <a:r>
                <a:rPr lang="de-DE" sz="1600" b="1" dirty="0" smtClean="0"/>
                <a:t>.</a:t>
              </a:r>
            </a:p>
          </p:txBody>
        </p:sp>
        <p:sp>
          <p:nvSpPr>
            <p:cNvPr id="24" name="Gleichschenkliges Dreieck 23"/>
            <p:cNvSpPr/>
            <p:nvPr/>
          </p:nvSpPr>
          <p:spPr>
            <a:xfrm rot="5400000">
              <a:off x="-379751" y="581471"/>
              <a:ext cx="273269" cy="1887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 smtClean="0"/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458" y="226629"/>
            <a:ext cx="1704548" cy="12557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19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15 min </a:t>
            </a:r>
            <a:r>
              <a:rPr lang="de-DE" dirty="0" err="1" smtClean="0"/>
              <a:t>intro</a:t>
            </a:r>
            <a:r>
              <a:rPr lang="de-DE" dirty="0" smtClean="0"/>
              <a:t> [</a:t>
            </a:r>
            <a:r>
              <a:rPr lang="de-DE" dirty="0" err="1" smtClean="0"/>
              <a:t>AvH</a:t>
            </a:r>
            <a:r>
              <a:rPr lang="de-DE" dirty="0" smtClean="0"/>
              <a:t>]</a:t>
            </a:r>
          </a:p>
          <a:p>
            <a:r>
              <a:rPr lang="de-DE" dirty="0" smtClean="0"/>
              <a:t>25 min </a:t>
            </a:r>
            <a:r>
              <a:rPr lang="de-DE" dirty="0" err="1" smtClean="0"/>
              <a:t>visualizations</a:t>
            </a:r>
            <a:r>
              <a:rPr lang="de-DE" dirty="0" smtClean="0"/>
              <a:t> [DO]</a:t>
            </a:r>
          </a:p>
          <a:p>
            <a:r>
              <a:rPr lang="de-DE" dirty="0" smtClean="0"/>
              <a:t>5 min </a:t>
            </a:r>
            <a:r>
              <a:rPr lang="de-DE" dirty="0" err="1" smtClean="0"/>
              <a:t>conclusion</a:t>
            </a:r>
            <a:r>
              <a:rPr lang="de-DE" dirty="0" smtClean="0"/>
              <a:t> [</a:t>
            </a:r>
            <a:r>
              <a:rPr lang="de-DE" dirty="0" err="1" smtClean="0"/>
              <a:t>AvH+DO</a:t>
            </a:r>
            <a:r>
              <a:rPr lang="de-DE" dirty="0" smtClean="0"/>
              <a:t>]</a:t>
            </a:r>
          </a:p>
          <a:p>
            <a:r>
              <a:rPr lang="de-DE" dirty="0" smtClean="0"/>
              <a:t>15 min </a:t>
            </a:r>
            <a:r>
              <a:rPr lang="de-DE" dirty="0" err="1" smtClean="0"/>
              <a:t>discussion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6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Technology</a:t>
            </a:r>
            <a:b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Systems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State of the Art </a:t>
            </a:r>
            <a:r>
              <a:rPr lang="en-US" sz="1800" dirty="0" smtClean="0"/>
              <a:t>of </a:t>
            </a:r>
            <a:br>
              <a:rPr lang="en-US" sz="1800" dirty="0" smtClean="0"/>
            </a:br>
            <a:r>
              <a:rPr lang="en-US" sz="1800" dirty="0" smtClean="0"/>
              <a:t>Visualization </a:t>
            </a:r>
            <a:r>
              <a:rPr lang="en-US" sz="1800" dirty="0"/>
              <a:t>in APM </a:t>
            </a:r>
            <a:r>
              <a:rPr lang="en-US" sz="1800" dirty="0" smtClean="0"/>
              <a:t>Tools</a:t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Part 2/2: </a:t>
            </a:r>
            <a:br>
              <a:rPr lang="en-US" sz="1800" dirty="0" smtClean="0"/>
            </a:br>
            <a:r>
              <a:rPr lang="en-US" sz="1800" dirty="0" smtClean="0"/>
              <a:t>Examples Visualizations </a:t>
            </a:r>
            <a:br>
              <a:rPr lang="en-US" sz="1800" dirty="0" smtClean="0"/>
            </a:br>
            <a:r>
              <a:rPr lang="en-US" sz="1800" dirty="0" smtClean="0"/>
              <a:t>in APM Tools</a:t>
            </a:r>
            <a:endParaRPr lang="de-DE" sz="1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5562600" y="3609651"/>
            <a:ext cx="1675615" cy="1675615"/>
          </a:xfrm>
        </p:spPr>
        <p:txBody>
          <a:bodyPr/>
          <a:lstStyle/>
          <a:p>
            <a:r>
              <a:rPr lang="de-DE" dirty="0" smtClean="0"/>
              <a:t>André </a:t>
            </a:r>
            <a:r>
              <a:rPr lang="de-DE" dirty="0"/>
              <a:t>van </a:t>
            </a:r>
            <a:r>
              <a:rPr lang="de-DE" dirty="0" err="1"/>
              <a:t>Hoorn</a:t>
            </a:r>
            <a:endParaRPr lang="de-DE" dirty="0"/>
          </a:p>
          <a:p>
            <a:r>
              <a:rPr lang="de-DE" dirty="0" smtClean="0"/>
              <a:t>Du</a:t>
            </a:r>
            <a:r>
              <a:rPr lang="x-none" dirty="0"/>
              <a:t>šan </a:t>
            </a:r>
            <a:r>
              <a:rPr lang="x-none" dirty="0" smtClean="0"/>
              <a:t>Okanović</a:t>
            </a: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1800224" y="5213076"/>
            <a:ext cx="56179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Tutorial @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Visualizing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Systems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Software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Performance (VSSP)</a:t>
            </a:r>
            <a:endParaRPr lang="de-DE" sz="11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July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10, 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2018. </a:t>
            </a:r>
            <a:r>
              <a:rPr lang="de-DE" sz="11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Dagstuhl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Germany</a:t>
            </a:r>
            <a:endParaRPr lang="de-DE" sz="1400" b="1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52" y="1919867"/>
            <a:ext cx="2217589" cy="16337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3784142"/>
            <a:ext cx="2571751" cy="851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7" y="3670675"/>
            <a:ext cx="2478205" cy="1195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7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APM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4" r="8254" b="2163"/>
          <a:stretch/>
        </p:blipFill>
        <p:spPr>
          <a:xfrm>
            <a:off x="1603151" y="824020"/>
            <a:ext cx="4259767" cy="4444253"/>
          </a:xfr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Quadrant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22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544"/>
            <a:ext cx="7588416" cy="3416567"/>
          </a:xfrm>
          <a:ln>
            <a:solidFill>
              <a:schemeClr val="tx1"/>
            </a:solidFill>
          </a:ln>
        </p:spPr>
      </p:pic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23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r>
              <a:rPr lang="de-DE" dirty="0" smtClean="0"/>
              <a:t> – </a:t>
            </a:r>
            <a:r>
              <a:rPr lang="de-DE" dirty="0" err="1" smtClean="0"/>
              <a:t>Dynatrace</a:t>
            </a:r>
            <a:endParaRPr lang="de-DE" dirty="0"/>
          </a:p>
        </p:txBody>
      </p:sp>
      <p:pic>
        <p:nvPicPr>
          <p:cNvPr id="18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33" y="748339"/>
            <a:ext cx="6330950" cy="4575175"/>
          </a:xfrm>
          <a:ln>
            <a:solidFill>
              <a:schemeClr val="tx1"/>
            </a:solidFill>
          </a:ln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23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Overview</a:t>
            </a:r>
            <a:r>
              <a:rPr lang="de-DE" dirty="0" smtClean="0"/>
              <a:t> – </a:t>
            </a:r>
            <a:r>
              <a:rPr lang="de-DE" dirty="0" err="1" smtClean="0"/>
              <a:t>AppDynamics</a:t>
            </a:r>
            <a:endParaRPr lang="de-DE" dirty="0"/>
          </a:p>
        </p:txBody>
      </p:sp>
      <p:pic>
        <p:nvPicPr>
          <p:cNvPr id="8" name="Bild 7" descr="Screen Shot 2017-04-18 at 06.00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" b="4725"/>
          <a:stretch/>
        </p:blipFill>
        <p:spPr>
          <a:xfrm>
            <a:off x="-6724" y="838200"/>
            <a:ext cx="7626724" cy="383465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24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92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44" y="1381125"/>
            <a:ext cx="6592711" cy="3708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Overview – </a:t>
            </a:r>
            <a:r>
              <a:rPr lang="en-US" dirty="0" err="1" smtClean="0"/>
              <a:t>Instana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25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 User Monitoring – </a:t>
            </a:r>
            <a:r>
              <a:rPr lang="de-DE" dirty="0" err="1" smtClean="0"/>
              <a:t>AppDynamics</a:t>
            </a:r>
            <a:endParaRPr lang="de-DE" dirty="0"/>
          </a:p>
        </p:txBody>
      </p:sp>
      <p:pic>
        <p:nvPicPr>
          <p:cNvPr id="3" name="Bild 2" descr="Screen Shot 2017-04-18 at 06.05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7620000" cy="311033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26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End User Monitoring</a:t>
            </a:r>
            <a:r>
              <a:rPr lang="en-US" dirty="0" smtClean="0"/>
              <a:t>– </a:t>
            </a:r>
            <a:r>
              <a:rPr lang="en-US" dirty="0" err="1" smtClean="0"/>
              <a:t>Instana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8712" r="5676" b="12956"/>
          <a:stretch/>
        </p:blipFill>
        <p:spPr>
          <a:xfrm>
            <a:off x="266702" y="1122954"/>
            <a:ext cx="7086600" cy="4094630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27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creen Shot 2017-04-18 at 06.10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7620000" cy="2689412"/>
          </a:xfrm>
          <a:prstGeom prst="rect">
            <a:avLst/>
          </a:prstGeom>
        </p:spPr>
      </p:pic>
      <p:pic>
        <p:nvPicPr>
          <p:cNvPr id="4" name="Bild 3" descr="DBDashboar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4" y="674290"/>
            <a:ext cx="6998833" cy="4927803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Monitoring – </a:t>
            </a:r>
            <a:r>
              <a:rPr lang="en-US" dirty="0" err="1" smtClean="0"/>
              <a:t>AppDynamics</a:t>
            </a:r>
            <a:endParaRPr lang="x-non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28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dirty="0" smtClean="0"/>
              <a:t>Server Monitoring – </a:t>
            </a:r>
            <a:r>
              <a:rPr lang="de-DE" sz="1800" dirty="0" err="1" smtClean="0"/>
              <a:t>AppDynamics</a:t>
            </a:r>
            <a:endParaRPr lang="de-DE" sz="1800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5" name="Bild 4" descr="server-visibility-fig4-12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7" y="783286"/>
            <a:ext cx="7410689" cy="46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Institute </a:t>
            </a: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Technology</a:t>
            </a:r>
            <a:b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</a:t>
            </a:r>
            <a:r>
              <a:rPr lang="de-DE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Systems</a:t>
            </a: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State of the Art </a:t>
            </a:r>
            <a:r>
              <a:rPr lang="en-US" sz="1800" dirty="0" smtClean="0"/>
              <a:t>of </a:t>
            </a:r>
            <a:br>
              <a:rPr lang="en-US" sz="1800" dirty="0" smtClean="0"/>
            </a:br>
            <a:r>
              <a:rPr lang="en-US" sz="1800" dirty="0" smtClean="0"/>
              <a:t>Visualization </a:t>
            </a:r>
            <a:r>
              <a:rPr lang="en-US" sz="1800" dirty="0"/>
              <a:t>in APM </a:t>
            </a:r>
            <a:r>
              <a:rPr lang="en-US" sz="1800" dirty="0" smtClean="0"/>
              <a:t>Tools</a:t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Part 1/2: </a:t>
            </a:r>
            <a:br>
              <a:rPr lang="en-US" sz="1800" dirty="0" smtClean="0"/>
            </a:br>
            <a:r>
              <a:rPr lang="en-US" sz="1800" dirty="0" smtClean="0"/>
              <a:t>Introduction to APM</a:t>
            </a:r>
            <a:endParaRPr lang="de-DE" sz="1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5562600" y="3609651"/>
            <a:ext cx="1675615" cy="1675615"/>
          </a:xfrm>
        </p:spPr>
        <p:txBody>
          <a:bodyPr/>
          <a:lstStyle/>
          <a:p>
            <a:r>
              <a:rPr lang="de-DE" dirty="0" smtClean="0"/>
              <a:t>André </a:t>
            </a:r>
            <a:r>
              <a:rPr lang="de-DE" dirty="0"/>
              <a:t>van </a:t>
            </a:r>
            <a:r>
              <a:rPr lang="de-DE" dirty="0" err="1"/>
              <a:t>Hoorn</a:t>
            </a:r>
            <a:endParaRPr lang="de-DE" dirty="0"/>
          </a:p>
          <a:p>
            <a:r>
              <a:rPr lang="de-DE" dirty="0" smtClean="0"/>
              <a:t>Du</a:t>
            </a:r>
            <a:r>
              <a:rPr lang="x-none" dirty="0"/>
              <a:t>šan </a:t>
            </a:r>
            <a:r>
              <a:rPr lang="x-none" dirty="0" smtClean="0"/>
              <a:t>Okanović</a:t>
            </a: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1800224" y="5213076"/>
            <a:ext cx="56179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Tutorial @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Visualizing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Systems </a:t>
            </a:r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and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Software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Performance (VSSP)</a:t>
            </a:r>
            <a:endParaRPr lang="de-DE" sz="11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de-DE" sz="11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July</a:t>
            </a:r>
            <a:r>
              <a:rPr lang="de-DE" sz="11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10, 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2018. </a:t>
            </a:r>
            <a:r>
              <a:rPr lang="de-DE" sz="11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Dagstuhl</a:t>
            </a:r>
            <a:r>
              <a:rPr lang="de-DE" sz="11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Germany</a:t>
            </a:r>
            <a:endParaRPr lang="de-DE" sz="1400" b="1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1252" y="1919867"/>
            <a:ext cx="2217589" cy="16337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" y="3784142"/>
            <a:ext cx="2571751" cy="851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7" y="3670675"/>
            <a:ext cx="2478205" cy="11952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7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</a:t>
            </a:r>
            <a:r>
              <a:rPr lang="en-US" dirty="0" smtClean="0"/>
              <a:t>Monitoring – </a:t>
            </a:r>
            <a:r>
              <a:rPr lang="en-US" dirty="0" err="1" smtClean="0"/>
              <a:t>Instana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5" y="1259920"/>
            <a:ext cx="6838950" cy="36953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en-US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23" y="1841958"/>
            <a:ext cx="5315912" cy="334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9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4" y="843922"/>
            <a:ext cx="6665382" cy="4575175"/>
          </a:xfrm>
          <a:ln>
            <a:solidFill>
              <a:schemeClr val="tx1"/>
            </a:solidFill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323232"/>
                </a:solidFill>
              </a:rPr>
              <a:t>Problem </a:t>
            </a:r>
            <a:r>
              <a:rPr lang="de-DE" dirty="0" err="1">
                <a:solidFill>
                  <a:srgbClr val="323232"/>
                </a:solidFill>
              </a:rPr>
              <a:t>I</a:t>
            </a:r>
            <a:r>
              <a:rPr lang="de-DE" dirty="0" err="1" smtClean="0">
                <a:solidFill>
                  <a:srgbClr val="323232"/>
                </a:solidFill>
              </a:rPr>
              <a:t>dentification</a:t>
            </a:r>
            <a:r>
              <a:rPr lang="de-DE" dirty="0" smtClean="0">
                <a:solidFill>
                  <a:srgbClr val="323232"/>
                </a:solidFill>
              </a:rPr>
              <a:t> – </a:t>
            </a:r>
            <a:r>
              <a:rPr lang="de-DE" dirty="0" err="1" smtClean="0">
                <a:solidFill>
                  <a:srgbClr val="323232"/>
                </a:solidFill>
              </a:rPr>
              <a:t>Dynatrace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31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Identification - </a:t>
            </a:r>
            <a:r>
              <a:rPr lang="en-US" dirty="0" err="1" smtClean="0"/>
              <a:t>Instana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" r="9206"/>
          <a:stretch/>
        </p:blipFill>
        <p:spPr>
          <a:xfrm>
            <a:off x="350744" y="1050758"/>
            <a:ext cx="6918512" cy="4369133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32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APM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Source APM </a:t>
            </a:r>
            <a:r>
              <a:rPr lang="de-DE" dirty="0" err="1"/>
              <a:t>tools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34</a:t>
            </a:fld>
            <a:endParaRPr lang="de-DE" dirty="0">
              <a:solidFill>
                <a:srgbClr val="323232"/>
              </a:solidFill>
            </a:endParaRPr>
          </a:p>
        </p:txBody>
      </p:sp>
      <p:grpSp>
        <p:nvGrpSpPr>
          <p:cNvPr id="10" name="Group 59"/>
          <p:cNvGrpSpPr/>
          <p:nvPr/>
        </p:nvGrpSpPr>
        <p:grpSpPr>
          <a:xfrm>
            <a:off x="3239585" y="1156993"/>
            <a:ext cx="1728379" cy="1521111"/>
            <a:chOff x="3087982" y="2141125"/>
            <a:chExt cx="2074055" cy="13690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 bwMode="gray">
            <a:xfrm>
              <a:off x="3087982" y="2141125"/>
              <a:ext cx="2074055" cy="13690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pic>
          <p:nvPicPr>
            <p:cNvPr id="12" name="Picture 60" descr="http://www.palladio-simulator.com/typo3temp/pics/2010-Palladio-Logo-final_02_eb9e48c1e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470" y="2573095"/>
              <a:ext cx="482232" cy="4822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2" descr="http://sdq.ipd.kit.edu/uploads/pics/qpme_logo_small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122" y="2725584"/>
              <a:ext cx="500652" cy="2690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4" descr="http://www.exuberantsolutions.com/course_logo/omnet_logo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943" y="3104909"/>
              <a:ext cx="978299" cy="2927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44"/>
            <p:cNvSpPr txBox="1">
              <a:spLocks noChangeAspect="1"/>
            </p:cNvSpPr>
            <p:nvPr/>
          </p:nvSpPr>
          <p:spPr bwMode="gray">
            <a:xfrm>
              <a:off x="3538434" y="2302070"/>
              <a:ext cx="1008546" cy="2480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Performance</a:t>
              </a:r>
              <a:br>
                <a:rPr lang="de-DE" sz="1200" b="1" dirty="0" smtClean="0">
                  <a:solidFill>
                    <a:srgbClr val="323232"/>
                  </a:solidFill>
                </a:rPr>
              </a:br>
              <a:r>
                <a:rPr lang="de-DE" sz="1200" b="1" dirty="0" smtClean="0">
                  <a:solidFill>
                    <a:srgbClr val="323232"/>
                  </a:solidFill>
                </a:rPr>
                <a:t>Modeling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</p:grpSp>
      <p:grpSp>
        <p:nvGrpSpPr>
          <p:cNvPr id="16" name="Group 56"/>
          <p:cNvGrpSpPr/>
          <p:nvPr/>
        </p:nvGrpSpPr>
        <p:grpSpPr>
          <a:xfrm>
            <a:off x="4886170" y="2915127"/>
            <a:ext cx="2543483" cy="2099716"/>
            <a:chOff x="4760180" y="787430"/>
            <a:chExt cx="3052180" cy="1889744"/>
          </a:xfrm>
        </p:grpSpPr>
        <p:sp>
          <p:nvSpPr>
            <p:cNvPr id="17" name="Oval 9"/>
            <p:cNvSpPr>
              <a:spLocks noChangeAspect="1"/>
            </p:cNvSpPr>
            <p:nvPr/>
          </p:nvSpPr>
          <p:spPr bwMode="gray">
            <a:xfrm>
              <a:off x="4760180" y="787430"/>
              <a:ext cx="3052180" cy="1889744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pic>
          <p:nvPicPr>
            <p:cNvPr id="18" name="Picture 17" descr="http://d2av97idjaqjyo.cloudfront.net/wp-content/uploads/2014/02/wpt_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32067" y="1597559"/>
              <a:ext cx="1268517" cy="32164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9" descr="http://siriusway.jamgo.es/wp-content/uploads/2013/10/yslow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120" y="1690582"/>
              <a:ext cx="932482" cy="2417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3" descr="https://s3.amazonaws.com/images.seroundtable.com/google-page-speed-1304685383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9925" y="2021311"/>
              <a:ext cx="547721" cy="29689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199" y="2071978"/>
              <a:ext cx="1201397" cy="4092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45"/>
            <p:cNvSpPr txBox="1">
              <a:spLocks noChangeAspect="1"/>
            </p:cNvSpPr>
            <p:nvPr/>
          </p:nvSpPr>
          <p:spPr bwMode="gray">
            <a:xfrm>
              <a:off x="5528942" y="982759"/>
              <a:ext cx="1434273" cy="2480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Web Performance</a:t>
              </a:r>
              <a:br>
                <a:rPr lang="de-DE" sz="1200" b="1" dirty="0" smtClean="0">
                  <a:solidFill>
                    <a:srgbClr val="323232"/>
                  </a:solidFill>
                </a:rPr>
              </a:br>
              <a:r>
                <a:rPr lang="de-DE" sz="1200" b="1" dirty="0" smtClean="0">
                  <a:solidFill>
                    <a:srgbClr val="323232"/>
                  </a:solidFill>
                </a:rPr>
                <a:t>Analysis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</p:grpSp>
      <p:grpSp>
        <p:nvGrpSpPr>
          <p:cNvPr id="23" name="Group 61"/>
          <p:cNvGrpSpPr/>
          <p:nvPr/>
        </p:nvGrpSpPr>
        <p:grpSpPr>
          <a:xfrm>
            <a:off x="2272775" y="3138555"/>
            <a:ext cx="2528201" cy="2109990"/>
            <a:chOff x="216999" y="3128849"/>
            <a:chExt cx="3033841" cy="1898991"/>
          </a:xfrm>
        </p:grpSpPr>
        <p:sp>
          <p:nvSpPr>
            <p:cNvPr id="24" name="Oval 8"/>
            <p:cNvSpPr>
              <a:spLocks noChangeAspect="1"/>
            </p:cNvSpPr>
            <p:nvPr/>
          </p:nvSpPr>
          <p:spPr bwMode="gray">
            <a:xfrm>
              <a:off x="216999" y="3128849"/>
              <a:ext cx="3033841" cy="189899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pic>
          <p:nvPicPr>
            <p:cNvPr id="25" name="Picture 36" descr="https://www.icinga.org/wp-content/uploads/2014/06/icinga_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66" y="3822893"/>
              <a:ext cx="899387" cy="3267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0" descr="https://s3.amazonaws.com/prod-heroku/external_greenhouse_job_boards/logos/000/001/259/original/influx-combined-black_(resized).png?1453008961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788" y="3933991"/>
              <a:ext cx="988791" cy="1944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4" descr="https://mcwhirter.com.au/files/prometheus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39653" y="4240877"/>
              <a:ext cx="974280" cy="2036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52" descr="https://camo.githubusercontent.com/4d2925d0956a4acb0dd4029e8ed5de7ddb241330/68747470733a2f2f7261772e6769746875622e636f6d2f73656e73752f73656e73752f6d61737465722f73656e73752d6c6f676f2e706e6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493" y="3847395"/>
              <a:ext cx="518646" cy="4496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4" descr="http://www.zabbix.com/img/logo/zabbix_logo_500x1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617" y="4505360"/>
              <a:ext cx="829583" cy="2173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6" descr="Munin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31" y="4673766"/>
              <a:ext cx="647776" cy="1699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46"/>
            <p:cNvSpPr txBox="1">
              <a:spLocks noChangeAspect="1"/>
            </p:cNvSpPr>
            <p:nvPr/>
          </p:nvSpPr>
          <p:spPr bwMode="gray">
            <a:xfrm>
              <a:off x="753387" y="3341490"/>
              <a:ext cx="1989463" cy="371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System &amp; </a:t>
              </a:r>
              <a:br>
                <a:rPr lang="de-DE" sz="1200" b="1" dirty="0" smtClean="0">
                  <a:solidFill>
                    <a:srgbClr val="323232"/>
                  </a:solidFill>
                </a:rPr>
              </a:br>
              <a:r>
                <a:rPr lang="de-DE" sz="1200" b="1" dirty="0" smtClean="0">
                  <a:solidFill>
                    <a:srgbClr val="323232"/>
                  </a:solidFill>
                </a:rPr>
                <a:t>Resources Monitoring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</p:grpSp>
      <p:grpSp>
        <p:nvGrpSpPr>
          <p:cNvPr id="32" name="Group 57"/>
          <p:cNvGrpSpPr/>
          <p:nvPr/>
        </p:nvGrpSpPr>
        <p:grpSpPr>
          <a:xfrm>
            <a:off x="5535723" y="1282163"/>
            <a:ext cx="1929464" cy="1582933"/>
            <a:chOff x="5496390" y="2849460"/>
            <a:chExt cx="2315357" cy="1424640"/>
          </a:xfrm>
        </p:grpSpPr>
        <p:sp>
          <p:nvSpPr>
            <p:cNvPr id="33" name="Oval 7"/>
            <p:cNvSpPr>
              <a:spLocks noChangeAspect="1"/>
            </p:cNvSpPr>
            <p:nvPr/>
          </p:nvSpPr>
          <p:spPr bwMode="gray">
            <a:xfrm>
              <a:off x="5496390" y="2849460"/>
              <a:ext cx="2306753" cy="1424640"/>
            </a:xfrm>
            <a:prstGeom prst="ellipse">
              <a:avLst/>
            </a:prstGeom>
            <a:gradFill flip="none" rotWithShape="1">
              <a:gsLst>
                <a:gs pos="0">
                  <a:srgbClr val="CDFFE6"/>
                </a:gs>
                <a:gs pos="100000">
                  <a:schemeClr val="bg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pic>
          <p:nvPicPr>
            <p:cNvPr id="34" name="Picture 68" descr="http://piwik.org/wp-content/themes/piwik/assets/img/media/piwik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992" y="3310974"/>
              <a:ext cx="940755" cy="4703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70" descr="http://www.openwebanalytics.com/wp-content/uploads/owa_logo_200w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3389" y="3431692"/>
              <a:ext cx="711698" cy="39143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72" descr="http://www.netdiggers.com/wp-content/uploads/2015/11/eanalytics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18" r="20082"/>
            <a:stretch/>
          </p:blipFill>
          <p:spPr bwMode="auto">
            <a:xfrm>
              <a:off x="6242996" y="3939192"/>
              <a:ext cx="813540" cy="24110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3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343434"/>
                </a:clrFrom>
                <a:clrTo>
                  <a:srgbClr val="34343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510" y="3681531"/>
              <a:ext cx="1044801" cy="219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47"/>
            <p:cNvSpPr txBox="1">
              <a:spLocks noChangeAspect="1"/>
            </p:cNvSpPr>
            <p:nvPr/>
          </p:nvSpPr>
          <p:spPr bwMode="gray">
            <a:xfrm>
              <a:off x="6145492" y="3035095"/>
              <a:ext cx="1008546" cy="2480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Real User Monitoring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</p:grpSp>
      <p:grpSp>
        <p:nvGrpSpPr>
          <p:cNvPr id="39" name="Group 58"/>
          <p:cNvGrpSpPr/>
          <p:nvPr/>
        </p:nvGrpSpPr>
        <p:grpSpPr>
          <a:xfrm>
            <a:off x="210507" y="3561281"/>
            <a:ext cx="1983010" cy="1582933"/>
            <a:chOff x="3363263" y="3549139"/>
            <a:chExt cx="2379612" cy="1424640"/>
          </a:xfrm>
        </p:grpSpPr>
        <p:sp>
          <p:nvSpPr>
            <p:cNvPr id="40" name="Oval 6"/>
            <p:cNvSpPr>
              <a:spLocks noChangeAspect="1"/>
            </p:cNvSpPr>
            <p:nvPr/>
          </p:nvSpPr>
          <p:spPr bwMode="gray">
            <a:xfrm>
              <a:off x="3363263" y="3549139"/>
              <a:ext cx="2379612" cy="142464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100000">
                  <a:schemeClr val="accent3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pic>
          <p:nvPicPr>
            <p:cNvPr id="41" name="Picture 58" descr="http://visualvm.java.net/theme/images/b_logo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004" y="4124900"/>
              <a:ext cx="915091" cy="298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8"/>
            <p:cNvGrpSpPr>
              <a:grpSpLocks noChangeAspect="1"/>
            </p:cNvGrpSpPr>
            <p:nvPr/>
          </p:nvGrpSpPr>
          <p:grpSpPr>
            <a:xfrm>
              <a:off x="3508804" y="4301079"/>
              <a:ext cx="940150" cy="337271"/>
              <a:chOff x="4407233" y="5826341"/>
              <a:chExt cx="2129406" cy="659758"/>
            </a:xfrm>
          </p:grpSpPr>
          <p:pic>
            <p:nvPicPr>
              <p:cNvPr id="46" name="Picture 75" descr="http://jrat.sourceforge.net/static/mad-rat.gif"/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7233" y="5890057"/>
                <a:ext cx="2129406" cy="59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50"/>
              <p:cNvSpPr txBox="1"/>
              <p:nvPr/>
            </p:nvSpPr>
            <p:spPr bwMode="gray">
              <a:xfrm>
                <a:off x="5724069" y="5826341"/>
                <a:ext cx="520142" cy="266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rgbClr val="00BEFF"/>
                  </a:buClr>
                </a:pPr>
                <a:r>
                  <a:rPr lang="de-DE" sz="1200" dirty="0" err="1" smtClean="0">
                    <a:solidFill>
                      <a:srgbClr val="323232"/>
                    </a:solidFill>
                  </a:rPr>
                  <a:t>JRat</a:t>
                </a:r>
                <a:endParaRPr lang="en-US" sz="1200" dirty="0" err="1" smtClean="0">
                  <a:solidFill>
                    <a:srgbClr val="323232"/>
                  </a:solidFill>
                </a:endParaRPr>
              </a:p>
            </p:txBody>
          </p:sp>
        </p:grpSp>
        <p:pic>
          <p:nvPicPr>
            <p:cNvPr id="43" name="Picture 77" descr="Profiler4j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483" y="4722710"/>
              <a:ext cx="840811" cy="17283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52"/>
            <p:cNvSpPr txBox="1">
              <a:spLocks noChangeAspect="1"/>
            </p:cNvSpPr>
            <p:nvPr/>
          </p:nvSpPr>
          <p:spPr bwMode="gray">
            <a:xfrm>
              <a:off x="4731415" y="4441290"/>
              <a:ext cx="713809" cy="2602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err="1" smtClean="0">
                  <a:solidFill>
                    <a:srgbClr val="FFD500">
                      <a:lumMod val="50000"/>
                    </a:srgbClr>
                  </a:solidFill>
                  <a:latin typeface="Arial Black" panose="020B0A04020102020204" pitchFamily="34" charset="0"/>
                </a:rPr>
                <a:t>JMemProf</a:t>
              </a:r>
              <a:endParaRPr lang="en-US" sz="1200" b="1" dirty="0" err="1" smtClean="0">
                <a:solidFill>
                  <a:srgbClr val="FFD500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5" name="TextBox 53"/>
            <p:cNvSpPr txBox="1">
              <a:spLocks noChangeAspect="1"/>
            </p:cNvSpPr>
            <p:nvPr/>
          </p:nvSpPr>
          <p:spPr bwMode="gray">
            <a:xfrm>
              <a:off x="4041067" y="3655519"/>
              <a:ext cx="1008546" cy="2480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Low-Level </a:t>
              </a:r>
              <a:br>
                <a:rPr lang="de-DE" sz="1200" b="1" dirty="0" smtClean="0">
                  <a:solidFill>
                    <a:srgbClr val="323232"/>
                  </a:solidFill>
                </a:rPr>
              </a:br>
              <a:r>
                <a:rPr lang="de-DE" sz="1200" b="1" dirty="0" smtClean="0">
                  <a:solidFill>
                    <a:srgbClr val="323232"/>
                  </a:solidFill>
                </a:rPr>
                <a:t>Performance </a:t>
              </a:r>
              <a:r>
                <a:rPr lang="de-DE" sz="1200" b="1" dirty="0" err="1" smtClean="0">
                  <a:solidFill>
                    <a:srgbClr val="323232"/>
                  </a:solidFill>
                </a:rPr>
                <a:t>Profiling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</p:grpSp>
      <p:grpSp>
        <p:nvGrpSpPr>
          <p:cNvPr id="48" name="Group 62"/>
          <p:cNvGrpSpPr/>
          <p:nvPr/>
        </p:nvGrpSpPr>
        <p:grpSpPr>
          <a:xfrm>
            <a:off x="258446" y="1037026"/>
            <a:ext cx="2670053" cy="2444723"/>
            <a:chOff x="71792" y="875556"/>
            <a:chExt cx="3204064" cy="2200250"/>
          </a:xfrm>
        </p:grpSpPr>
        <p:sp>
          <p:nvSpPr>
            <p:cNvPr id="49" name="Oval 11"/>
            <p:cNvSpPr>
              <a:spLocks noChangeAspect="1"/>
            </p:cNvSpPr>
            <p:nvPr/>
          </p:nvSpPr>
          <p:spPr bwMode="gray">
            <a:xfrm>
              <a:off x="71792" y="875556"/>
              <a:ext cx="3204064" cy="220025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20000"/>
                    <a:lumOff val="8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200" dirty="0" err="1" smtClean="0">
                <a:solidFill>
                  <a:prstClr val="white"/>
                </a:solidFill>
              </a:endParaRPr>
            </a:p>
          </p:txBody>
        </p:sp>
        <p:grpSp>
          <p:nvGrpSpPr>
            <p:cNvPr id="50" name="Group 13"/>
            <p:cNvGrpSpPr>
              <a:grpSpLocks noChangeAspect="1"/>
            </p:cNvGrpSpPr>
            <p:nvPr/>
          </p:nvGrpSpPr>
          <p:grpSpPr>
            <a:xfrm>
              <a:off x="2014006" y="1881991"/>
              <a:ext cx="1011987" cy="616324"/>
              <a:chOff x="1277937" y="3065463"/>
              <a:chExt cx="2587402" cy="1575791"/>
            </a:xfrm>
          </p:grpSpPr>
          <p:pic>
            <p:nvPicPr>
              <p:cNvPr id="58" name="Picture 2" descr="C:\Users\awe\ownCloud\APM\inspectIT\inspectIT_marketing\icons\PNG\128x128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8825" y="3065463"/>
                <a:ext cx="1085627" cy="1085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23" cstate="print">
                <a:clrChange>
                  <a:clrFrom>
                    <a:srgbClr val="DFE4E2"/>
                  </a:clrFrom>
                  <a:clrTo>
                    <a:srgbClr val="DFE4E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7937" y="4237292"/>
                <a:ext cx="2587402" cy="403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1" name="Picture 9" descr="https://avatars1.githubusercontent.com/u/10179627?v=3&amp;s=200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365" y="1907651"/>
              <a:ext cx="466948" cy="4669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5" descr="https://yous.be/images/2015/05/05/logo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10" y="1970994"/>
              <a:ext cx="862519" cy="1338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0" descr="https://pbs.twimg.com/media/CT_QFmmUYAEjkfz.png"/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324" y="2446288"/>
              <a:ext cx="1156548" cy="4617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2" descr="http://4.bp.blogspot.com/-DsmFcaeMi4U/T9DX_XLMrdI/AAAAAAAAABg/jKF_pXToIEo/s1600/zipkin.jpg"/>
            <p:cNvPicPr>
              <a:picLocks noChangeAspect="1" noChangeArrowheads="1"/>
            </p:cNvPicPr>
            <p:nvPr/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19" y="2171913"/>
              <a:ext cx="834625" cy="49503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8" descr="https://raw.githubusercontent.com/scouter-project/scouter/master/scouter.document/img/main/scouter-logo-w200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66" y="1613620"/>
              <a:ext cx="750552" cy="2101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42"/>
            <p:cNvSpPr txBox="1">
              <a:spLocks noChangeAspect="1"/>
            </p:cNvSpPr>
            <p:nvPr/>
          </p:nvSpPr>
          <p:spPr bwMode="gray">
            <a:xfrm>
              <a:off x="705901" y="1093024"/>
              <a:ext cx="1989463" cy="371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00BEFF"/>
                </a:buClr>
              </a:pPr>
              <a:r>
                <a:rPr lang="de-DE" sz="1200" b="1" dirty="0" smtClean="0">
                  <a:solidFill>
                    <a:srgbClr val="323232"/>
                  </a:solidFill>
                </a:rPr>
                <a:t>Monitoring &amp; </a:t>
              </a:r>
              <a:br>
                <a:rPr lang="de-DE" sz="1200" b="1" dirty="0" smtClean="0">
                  <a:solidFill>
                    <a:srgbClr val="323232"/>
                  </a:solidFill>
                </a:rPr>
              </a:br>
              <a:r>
                <a:rPr lang="de-DE" sz="1200" b="1" dirty="0" err="1" smtClean="0">
                  <a:solidFill>
                    <a:srgbClr val="323232"/>
                  </a:solidFill>
                </a:rPr>
                <a:t>Application</a:t>
              </a:r>
              <a:r>
                <a:rPr lang="de-DE" sz="1200" b="1" dirty="0" smtClean="0">
                  <a:solidFill>
                    <a:srgbClr val="323232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323232"/>
                  </a:solidFill>
                </a:rPr>
                <a:t>Deep</a:t>
              </a:r>
              <a:r>
                <a:rPr lang="de-DE" sz="1200" b="1" dirty="0" smtClean="0">
                  <a:solidFill>
                    <a:srgbClr val="323232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323232"/>
                  </a:solidFill>
                </a:rPr>
                <a:t>Dive</a:t>
              </a:r>
              <a:endParaRPr lang="en-US" sz="1200" b="1" dirty="0" err="1" smtClean="0">
                <a:solidFill>
                  <a:srgbClr val="323232"/>
                </a:solidFill>
              </a:endParaRPr>
            </a:p>
          </p:txBody>
        </p:sp>
        <p:pic>
          <p:nvPicPr>
            <p:cNvPr id="57" name="Picture 2" descr="http://kieker-monitoring.net/uploads/Kieker-logo-white-495x150.png"/>
            <p:cNvPicPr>
              <a:picLocks noChangeAspect="1" noChangeArrowheads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325" y="1581174"/>
              <a:ext cx="986083" cy="29881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2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Dashboards – </a:t>
            </a:r>
            <a:r>
              <a:rPr lang="de-DE" dirty="0" err="1"/>
              <a:t>Grafana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35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776" y="1273325"/>
            <a:ext cx="6929813" cy="39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5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Dashboards – </a:t>
            </a:r>
            <a:r>
              <a:rPr lang="de-DE" dirty="0" err="1"/>
              <a:t>Grafana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36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235" y="1140414"/>
            <a:ext cx="6335005" cy="418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8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– </a:t>
            </a:r>
            <a:r>
              <a:rPr lang="en-US" dirty="0" err="1"/>
              <a:t>Kibana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37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047"/>
            <a:ext cx="762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0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– </a:t>
            </a:r>
            <a:r>
              <a:rPr lang="en-US" dirty="0" err="1"/>
              <a:t>Kibana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38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568"/>
            <a:ext cx="7620000" cy="428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Execution</a:t>
            </a:r>
            <a:r>
              <a:rPr lang="de-DE" dirty="0"/>
              <a:t> Traces – </a:t>
            </a:r>
            <a:r>
              <a:rPr lang="de-DE" dirty="0" err="1"/>
              <a:t>inspectIT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39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2" y="1137891"/>
            <a:ext cx="6716357" cy="422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996902" y="2021305"/>
            <a:ext cx="5305354" cy="25781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OPEN.xtrace</a:t>
            </a:r>
            <a:endParaRPr lang="en-US" sz="24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6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6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</a:t>
            </a:r>
            <a:r>
              <a:rPr lang="en-US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://github.com/spec-rgdevops/OPEN.xtrace</a:t>
            </a:r>
            <a:endParaRPr lang="en-US" sz="16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79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4230" y="854517"/>
            <a:ext cx="6126970" cy="450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3322"/>
          <a:stretch/>
        </p:blipFill>
        <p:spPr>
          <a:xfrm>
            <a:off x="186071" y="386764"/>
            <a:ext cx="7266711" cy="47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/>
                </a:solidFill>
              </a:rPr>
              <a:t>Tracing</a:t>
            </a:r>
            <a:r>
              <a:rPr lang="de-DE" dirty="0">
                <a:solidFill>
                  <a:schemeClr val="tx2"/>
                </a:solidFill>
              </a:rPr>
              <a:t> – </a:t>
            </a:r>
            <a:r>
              <a:rPr lang="de-DE" dirty="0" err="1">
                <a:solidFill>
                  <a:schemeClr val="tx2"/>
                </a:solidFill>
              </a:rPr>
              <a:t>Zipkin</a:t>
            </a:r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40</a:t>
            </a:fld>
            <a:endParaRPr lang="de-DE" dirty="0">
              <a:solidFill>
                <a:srgbClr val="323232"/>
              </a:solidFill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237"/>
            <a:ext cx="7620000" cy="408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3" r="5389"/>
          <a:stretch/>
        </p:blipFill>
        <p:spPr>
          <a:xfrm>
            <a:off x="1" y="3711388"/>
            <a:ext cx="5567082" cy="2003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10057" r="3116"/>
          <a:stretch/>
        </p:blipFill>
        <p:spPr>
          <a:xfrm>
            <a:off x="3899646" y="2070846"/>
            <a:ext cx="3657601" cy="22034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2"/>
                </a:solidFill>
              </a:rPr>
              <a:t>Build</a:t>
            </a:r>
            <a:r>
              <a:rPr lang="de-DE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>
                <a:solidFill>
                  <a:schemeClr val="tx2"/>
                </a:solidFill>
              </a:rPr>
              <a:t>Your</a:t>
            </a:r>
            <a:r>
              <a:rPr lang="de-DE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>
                <a:solidFill>
                  <a:schemeClr val="tx2"/>
                </a:solidFill>
              </a:rPr>
              <a:t>Own</a:t>
            </a:r>
            <a:r>
              <a:rPr lang="de-DE" dirty="0" smtClean="0">
                <a:solidFill>
                  <a:schemeClr val="tx2"/>
                </a:solidFill>
              </a:rPr>
              <a:t> </a:t>
            </a:r>
            <a:r>
              <a:rPr lang="de-DE" dirty="0" err="1" smtClean="0">
                <a:solidFill>
                  <a:schemeClr val="tx2"/>
                </a:solidFill>
              </a:rPr>
              <a:t>Landscape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t="13624" r="4425" b="7948"/>
          <a:stretch/>
        </p:blipFill>
        <p:spPr>
          <a:xfrm>
            <a:off x="359836" y="1131930"/>
            <a:ext cx="3704665" cy="138504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133924" y="2303685"/>
            <a:ext cx="3453021" cy="17377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https://openapm.io</a:t>
            </a:r>
            <a:endParaRPr lang="en-US" sz="16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37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kieker-monitoring.net</a:t>
            </a:r>
            <a:endParaRPr lang="de-DE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r>
              <a:rPr lang="en-US" i="1" smtClean="0"/>
              <a:t>Tutorial: State of the Art of Visualization in APM Tools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389239" y="396000"/>
            <a:ext cx="4840503" cy="278290"/>
          </a:xfrm>
        </p:spPr>
        <p:txBody>
          <a:bodyPr anchor="t"/>
          <a:lstStyle/>
          <a:p>
            <a:r>
              <a:rPr lang="de-DE" dirty="0" smtClean="0"/>
              <a:t>Dynamic Software Analysis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Performance Management</a:t>
            </a:r>
            <a:endParaRPr lang="de-DE" dirty="0"/>
          </a:p>
        </p:txBody>
      </p:sp>
      <p:sp>
        <p:nvSpPr>
          <p:cNvPr id="8" name="Textplatzhalter 6"/>
          <p:cNvSpPr txBox="1">
            <a:spLocks/>
          </p:cNvSpPr>
          <p:nvPr/>
        </p:nvSpPr>
        <p:spPr bwMode="auto">
          <a:xfrm>
            <a:off x="326761" y="1113732"/>
            <a:ext cx="6963834" cy="3684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57188" indent="-3571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960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209675" indent="-3240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57350" indent="-3240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95500" indent="-324000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3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sz="2195" kern="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" y="1333621"/>
            <a:ext cx="7054997" cy="315545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" y="1333621"/>
            <a:ext cx="7054997" cy="315545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" y="1333621"/>
            <a:ext cx="7054997" cy="315545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" y="1333621"/>
            <a:ext cx="7054997" cy="315545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1" y="1333621"/>
            <a:ext cx="7054997" cy="3155458"/>
          </a:xfrm>
          <a:prstGeom prst="rect">
            <a:avLst/>
          </a:prstGeom>
        </p:spPr>
      </p:pic>
      <p:pic>
        <p:nvPicPr>
          <p:cNvPr id="16" name="Inhaltsplatzhalter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86" y="4967498"/>
            <a:ext cx="3067492" cy="71228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1" y="329611"/>
            <a:ext cx="1862519" cy="5644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42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2CC3C-1DC0-4FDA-9590-6CC506AB67F8}" type="slidenum">
              <a: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nhaltsplatzhalt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60" y="3355822"/>
            <a:ext cx="2531404" cy="1759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6" y="1234104"/>
            <a:ext cx="3104199" cy="1707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6" y="3370852"/>
            <a:ext cx="3104199" cy="176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48" y="1220741"/>
            <a:ext cx="3006664" cy="1734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Abgerundete rechteckige Legende 11"/>
          <p:cNvSpPr/>
          <p:nvPr/>
        </p:nvSpPr>
        <p:spPr>
          <a:xfrm>
            <a:off x="1685031" y="2575301"/>
            <a:ext cx="1862519" cy="739111"/>
          </a:xfrm>
          <a:prstGeom prst="wedgeRoundRectCallout">
            <a:avLst>
              <a:gd name="adj1" fmla="val -66025"/>
              <a:gd name="adj2" fmla="val -5476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54" dirty="0"/>
              <a:t>Distributed Monitoring (Java EE/SOAP)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132630" y="3704100"/>
            <a:ext cx="2116801" cy="739111"/>
          </a:xfrm>
          <a:prstGeom prst="wedgeRoundRectCallout">
            <a:avLst>
              <a:gd name="adj1" fmla="val 67762"/>
              <a:gd name="adj2" fmla="val 3318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54" dirty="0"/>
              <a:t>Legacy System Analysis</a:t>
            </a:r>
          </a:p>
          <a:p>
            <a:pPr algn="ctr"/>
            <a:r>
              <a:rPr lang="de-DE" sz="1254" dirty="0"/>
              <a:t>(COBOL)</a:t>
            </a:r>
          </a:p>
        </p:txBody>
      </p:sp>
      <p:sp>
        <p:nvSpPr>
          <p:cNvPr id="14" name="Abgerundete rechteckige Legende 13"/>
          <p:cNvSpPr/>
          <p:nvPr/>
        </p:nvSpPr>
        <p:spPr>
          <a:xfrm>
            <a:off x="5434461" y="851185"/>
            <a:ext cx="2116801" cy="739111"/>
          </a:xfrm>
          <a:prstGeom prst="wedgeRoundRectCallout">
            <a:avLst>
              <a:gd name="adj1" fmla="val -56647"/>
              <a:gd name="adj2" fmla="val 76030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54" dirty="0"/>
              <a:t>Legacy System Analysis</a:t>
            </a:r>
          </a:p>
          <a:p>
            <a:pPr algn="ctr"/>
            <a:r>
              <a:rPr lang="de-DE" sz="1254" dirty="0"/>
              <a:t>(Visual Basic 6)</a:t>
            </a:r>
          </a:p>
        </p:txBody>
      </p:sp>
      <p:sp>
        <p:nvSpPr>
          <p:cNvPr id="15" name="Abgerundete rechteckige Legende 14"/>
          <p:cNvSpPr/>
          <p:nvPr/>
        </p:nvSpPr>
        <p:spPr>
          <a:xfrm>
            <a:off x="5371152" y="4856454"/>
            <a:ext cx="2116801" cy="739111"/>
          </a:xfrm>
          <a:prstGeom prst="wedgeRoundRectCallout">
            <a:avLst>
              <a:gd name="adj1" fmla="val -60369"/>
              <a:gd name="adj2" fmla="val -4166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54" dirty="0"/>
              <a:t>3D </a:t>
            </a:r>
            <a:r>
              <a:rPr lang="de-DE" sz="1254" dirty="0" err="1"/>
              <a:t>Visualization</a:t>
            </a:r>
            <a:r>
              <a:rPr lang="de-DE" sz="1254" dirty="0"/>
              <a:t> </a:t>
            </a:r>
            <a:br>
              <a:rPr lang="de-DE" sz="1254" dirty="0"/>
            </a:br>
            <a:r>
              <a:rPr lang="de-DE" sz="1254" dirty="0" err="1"/>
              <a:t>of</a:t>
            </a:r>
            <a:r>
              <a:rPr lang="de-DE" sz="1254" dirty="0"/>
              <a:t> </a:t>
            </a:r>
            <a:r>
              <a:rPr lang="de-DE" sz="1254" dirty="0" err="1"/>
              <a:t>Concurrency</a:t>
            </a:r>
            <a:endParaRPr lang="de-DE" sz="1254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1" y="329611"/>
            <a:ext cx="1862519" cy="564400"/>
          </a:xfrm>
          <a:prstGeom prst="rect">
            <a:avLst/>
          </a:prstGeom>
        </p:spPr>
      </p:pic>
      <p:sp>
        <p:nvSpPr>
          <p:cNvPr id="17" name="Titel 6"/>
          <p:cNvSpPr>
            <a:spLocks noGrp="1"/>
          </p:cNvSpPr>
          <p:nvPr>
            <p:ph type="title"/>
          </p:nvPr>
        </p:nvSpPr>
        <p:spPr>
          <a:xfrm>
            <a:off x="2389239" y="396000"/>
            <a:ext cx="4840503" cy="278290"/>
          </a:xfrm>
        </p:spPr>
        <p:txBody>
          <a:bodyPr anchor="t"/>
          <a:lstStyle/>
          <a:p>
            <a:r>
              <a:rPr lang="de-DE" dirty="0" err="1" smtClean="0"/>
              <a:t>Application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r>
              <a:rPr lang="de-DE" dirty="0" smtClean="0"/>
              <a:t>)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Commercial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fancy</a:t>
            </a:r>
            <a:r>
              <a:rPr lang="de-DE" dirty="0" smtClean="0"/>
              <a:t> </a:t>
            </a:r>
            <a:r>
              <a:rPr lang="de-DE" dirty="0" err="1" smtClean="0"/>
              <a:t>visulizations</a:t>
            </a:r>
            <a:endParaRPr lang="de-DE" dirty="0" smtClean="0"/>
          </a:p>
          <a:p>
            <a:pPr marL="146832" lvl="1" indent="0">
              <a:buNone/>
            </a:pPr>
            <a:r>
              <a:rPr lang="de-DE" dirty="0" smtClean="0"/>
              <a:t>…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useful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?</a:t>
            </a:r>
          </a:p>
          <a:p>
            <a:pPr marL="146832" lvl="1" indent="0">
              <a:buNone/>
            </a:pPr>
            <a:endParaRPr lang="de-DE" dirty="0"/>
          </a:p>
          <a:p>
            <a:r>
              <a:rPr lang="de-DE" dirty="0" smtClean="0"/>
              <a:t>Open-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flexible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adapted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endParaRPr lang="de-DE" dirty="0"/>
          </a:p>
          <a:p>
            <a:pPr marL="146832" lvl="1" indent="0">
              <a:buNone/>
            </a:pPr>
            <a:r>
              <a:rPr lang="de-DE" dirty="0" smtClean="0"/>
              <a:t>… but </a:t>
            </a:r>
            <a:r>
              <a:rPr lang="de-DE" dirty="0" err="1" smtClean="0"/>
              <a:t>require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endParaRPr lang="de-DE" dirty="0" smtClean="0"/>
          </a:p>
          <a:p>
            <a:pPr marL="146832" lvl="1" indent="0">
              <a:buNone/>
            </a:pPr>
            <a:endParaRPr lang="de-DE" dirty="0"/>
          </a:p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widespread</a:t>
            </a:r>
            <a:r>
              <a:rPr lang="de-DE" dirty="0" smtClean="0"/>
              <a:t> </a:t>
            </a:r>
            <a:r>
              <a:rPr lang="de-DE" dirty="0" err="1" smtClean="0"/>
              <a:t>adoption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(open-</a:t>
            </a:r>
            <a:r>
              <a:rPr lang="de-DE" dirty="0" err="1" smtClean="0"/>
              <a:t>source</a:t>
            </a:r>
            <a:r>
              <a:rPr lang="de-DE" dirty="0" smtClean="0"/>
              <a:t>) APM,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rich</a:t>
            </a:r>
            <a:r>
              <a:rPr lang="de-DE" dirty="0" smtClean="0"/>
              <a:t> APM </a:t>
            </a:r>
            <a:r>
              <a:rPr lang="de-DE" dirty="0" err="1" smtClean="0"/>
              <a:t>data</a:t>
            </a:r>
            <a:r>
              <a:rPr lang="de-DE" dirty="0" smtClean="0"/>
              <a:t> (e.g., </a:t>
            </a:r>
            <a:r>
              <a:rPr lang="de-DE" dirty="0" err="1" smtClean="0"/>
              <a:t>distributed</a:t>
            </a:r>
            <a:r>
              <a:rPr lang="de-DE" dirty="0" smtClean="0"/>
              <a:t> </a:t>
            </a:r>
            <a:r>
              <a:rPr lang="de-DE" dirty="0" err="1" smtClean="0"/>
              <a:t>traces</a:t>
            </a:r>
            <a:r>
              <a:rPr lang="de-DE" dirty="0" smtClean="0"/>
              <a:t>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integrate</a:t>
            </a:r>
            <a:r>
              <a:rPr lang="de-DE" dirty="0" smtClean="0"/>
              <a:t> </a:t>
            </a:r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r>
              <a:rPr lang="de-DE" dirty="0" smtClean="0"/>
              <a:t> (e.g., via APIs)</a:t>
            </a:r>
          </a:p>
          <a:p>
            <a:pPr marL="146832" lvl="1" indent="0">
              <a:buNone/>
            </a:pPr>
            <a:r>
              <a:rPr lang="de-DE" dirty="0" smtClean="0"/>
              <a:t>…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visualize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2" name="Fußzeilenplatzhalter 5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Tutorial: State of the Art of Visualization in APM Tools</a:t>
            </a:r>
            <a:endParaRPr lang="de-DE" dirty="0">
              <a:solidFill>
                <a:srgbClr val="323232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44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3322"/>
          <a:stretch/>
        </p:blipFill>
        <p:spPr>
          <a:xfrm>
            <a:off x="186071" y="386764"/>
            <a:ext cx="7266711" cy="479484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/>
          <a:srcRect b="9274"/>
          <a:stretch/>
        </p:blipFill>
        <p:spPr>
          <a:xfrm>
            <a:off x="186071" y="895285"/>
            <a:ext cx="7266711" cy="44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t="15599" r="1770" b="5012"/>
          <a:stretch/>
        </p:blipFill>
        <p:spPr bwMode="auto">
          <a:xfrm>
            <a:off x="398354" y="1238094"/>
            <a:ext cx="6672404" cy="404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86196"/>
          <a:stretch/>
        </p:blipFill>
        <p:spPr>
          <a:xfrm>
            <a:off x="186071" y="386764"/>
            <a:ext cx="7266711" cy="68465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92222"/>
          <a:stretch/>
        </p:blipFill>
        <p:spPr>
          <a:xfrm>
            <a:off x="186071" y="895285"/>
            <a:ext cx="7266711" cy="3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Influence of Poor Performance on the Success of Businesses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27" y="1218172"/>
            <a:ext cx="4713100" cy="22184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035" y="3662168"/>
            <a:ext cx="4728206" cy="18983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70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-182880" y="-134112"/>
            <a:ext cx="7973568" cy="59618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Tutorial: State of the Art of Visualization in APM Tools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>
                <a:solidFill>
                  <a:srgbClr val="323232"/>
                </a:solidFill>
              </a:rPr>
              <a:pPr/>
              <a:t>8</a:t>
            </a:fld>
            <a:endParaRPr lang="de-DE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85825" y="1032869"/>
            <a:ext cx="5753100" cy="1929406"/>
          </a:xfrm>
        </p:spPr>
        <p:txBody>
          <a:bodyPr/>
          <a:lstStyle/>
          <a:p>
            <a:r>
              <a:rPr lang="en-US" sz="1800" b="0" dirty="0" smtClean="0"/>
              <a:t>“</a:t>
            </a:r>
            <a:r>
              <a:rPr lang="en-US" sz="2000" b="0" dirty="0" smtClean="0"/>
              <a:t>Application </a:t>
            </a:r>
            <a:r>
              <a:rPr lang="en-US" sz="2000" b="0" dirty="0"/>
              <a:t>performance management (APM</a:t>
            </a:r>
            <a:r>
              <a:rPr lang="en-US" sz="2000" b="0" dirty="0" smtClean="0"/>
              <a:t>)</a:t>
            </a:r>
            <a:r>
              <a:rPr lang="en-US" sz="18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en-US" sz="16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as </a:t>
            </a:r>
            <a:r>
              <a:rPr lang="en-US" sz="1600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16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core IT operations discipline</a:t>
            </a:r>
            <a:r>
              <a:rPr lang="en-US" sz="1600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600" b="0" dirty="0"/>
              <a:t> </a:t>
            </a:r>
            <a:r>
              <a:rPr lang="en-US" sz="1800" b="0" dirty="0" smtClean="0"/>
              <a:t>aims </a:t>
            </a:r>
            <a:r>
              <a:rPr lang="en-US" sz="1800" b="0" dirty="0"/>
              <a:t>to </a:t>
            </a:r>
            <a:endParaRPr lang="en-US" sz="1800" b="0" dirty="0" smtClean="0"/>
          </a:p>
          <a:p>
            <a:r>
              <a:rPr lang="en-US" sz="1800" dirty="0" smtClean="0"/>
              <a:t>achieve </a:t>
            </a:r>
            <a:r>
              <a:rPr lang="en-US" sz="1800" dirty="0"/>
              <a:t>an adequate </a:t>
            </a:r>
            <a:r>
              <a:rPr lang="en-US" sz="1800" dirty="0" smtClean="0"/>
              <a:t>level of </a:t>
            </a:r>
            <a:r>
              <a:rPr lang="en-US" sz="1800" dirty="0"/>
              <a:t>performance during operations</a:t>
            </a:r>
            <a:r>
              <a:rPr lang="en-US" sz="1800" b="0" dirty="0"/>
              <a:t>. </a:t>
            </a:r>
            <a:r>
              <a:rPr lang="en-US" sz="16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To </a:t>
            </a:r>
            <a:r>
              <a:rPr lang="en-US" sz="1600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achieve this</a:t>
            </a:r>
            <a:r>
              <a:rPr lang="en-US" sz="16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en-US" sz="16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sz="1800" b="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800" b="0" dirty="0" smtClean="0"/>
              <a:t>APM comprises </a:t>
            </a:r>
            <a:r>
              <a:rPr lang="en-US" sz="1800" dirty="0"/>
              <a:t>methods, techniques, and tools</a:t>
            </a:r>
            <a:r>
              <a:rPr lang="en-US" sz="1800" b="0" dirty="0"/>
              <a:t> for </a:t>
            </a:r>
            <a:endParaRPr lang="en-US" sz="500" b="0" dirty="0" smtClean="0"/>
          </a:p>
          <a:p>
            <a:r>
              <a:rPr lang="en-US" sz="500" b="0" dirty="0" smtClean="0"/>
              <a:t> </a:t>
            </a:r>
            <a:endParaRPr lang="en-US" sz="1800" b="0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/>
              <a:t>continuously monitoring</a:t>
            </a:r>
            <a:r>
              <a:rPr lang="en-US" sz="1800" b="0" dirty="0" smtClean="0"/>
              <a:t> </a:t>
            </a:r>
            <a:r>
              <a:rPr lang="en-US" sz="1800" b="0" dirty="0"/>
              <a:t>the state of an </a:t>
            </a:r>
            <a:r>
              <a:rPr lang="en-US" sz="1800" b="0" dirty="0" smtClean="0"/>
              <a:t>application </a:t>
            </a:r>
            <a:r>
              <a:rPr lang="en-US" sz="1800" b="0" dirty="0"/>
              <a:t>system and its </a:t>
            </a:r>
            <a:r>
              <a:rPr lang="en-US" sz="1800" b="0" dirty="0" smtClean="0"/>
              <a:t>usage</a:t>
            </a:r>
            <a:r>
              <a:rPr lang="en-US" sz="1800" b="0" dirty="0"/>
              <a:t>, as well as for </a:t>
            </a:r>
            <a:endParaRPr lang="en-US" sz="1800" b="0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smtClean="0"/>
              <a:t>detecting</a:t>
            </a:r>
            <a:r>
              <a:rPr lang="en-US" sz="1800" dirty="0"/>
              <a:t>, diagnosing, and </a:t>
            </a:r>
            <a:r>
              <a:rPr lang="en-US" sz="1800" dirty="0" smtClean="0"/>
              <a:t>resolving performance-related </a:t>
            </a:r>
            <a:r>
              <a:rPr lang="en-US" sz="1800" dirty="0"/>
              <a:t>problems</a:t>
            </a:r>
            <a:r>
              <a:rPr lang="en-US" sz="1800" b="0" dirty="0"/>
              <a:t> using the monitored data</a:t>
            </a:r>
            <a:r>
              <a:rPr lang="en-US" sz="1800" b="0" dirty="0" smtClean="0"/>
              <a:t>.”</a:t>
            </a:r>
            <a:endParaRPr lang="de-DE" sz="1800" b="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36947"/>
            <a:ext cx="1865490" cy="241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feld 2"/>
          <p:cNvSpPr txBox="1"/>
          <p:nvPr/>
        </p:nvSpPr>
        <p:spPr>
          <a:xfrm>
            <a:off x="2105025" y="5095875"/>
            <a:ext cx="5724525" cy="5143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900" dirty="0" smtClean="0"/>
              <a:t>C. </a:t>
            </a:r>
            <a:r>
              <a:rPr lang="en-US" sz="900" dirty="0" err="1" smtClean="0"/>
              <a:t>Heger</a:t>
            </a:r>
            <a:r>
              <a:rPr lang="en-US" sz="900" dirty="0"/>
              <a:t>, </a:t>
            </a:r>
            <a:r>
              <a:rPr lang="en-US" sz="900" dirty="0" smtClean="0"/>
              <a:t>A. </a:t>
            </a:r>
            <a:r>
              <a:rPr lang="en-US" sz="900" dirty="0"/>
              <a:t>van Hoorn, </a:t>
            </a:r>
            <a:r>
              <a:rPr lang="en-US" sz="900" dirty="0" smtClean="0"/>
              <a:t>D. </a:t>
            </a:r>
            <a:r>
              <a:rPr lang="en-US" sz="900" dirty="0" err="1"/>
              <a:t>Okanović</a:t>
            </a:r>
            <a:r>
              <a:rPr lang="en-US" sz="900" dirty="0" smtClean="0"/>
              <a:t>, M. </a:t>
            </a:r>
            <a:r>
              <a:rPr lang="en-US" sz="900" dirty="0" smtClean="0"/>
              <a:t>Mann: </a:t>
            </a:r>
            <a:endParaRPr lang="en-US" sz="900" dirty="0" smtClean="0"/>
          </a:p>
          <a:p>
            <a:pPr>
              <a:buClr>
                <a:schemeClr val="accent1"/>
              </a:buClr>
            </a:pPr>
            <a:r>
              <a:rPr lang="en-US" sz="900" i="1" dirty="0" smtClean="0"/>
              <a:t>Application </a:t>
            </a:r>
            <a:r>
              <a:rPr lang="en-US" sz="900" i="1" dirty="0"/>
              <a:t>performance </a:t>
            </a:r>
            <a:r>
              <a:rPr lang="en-US" sz="900" i="1" dirty="0" smtClean="0"/>
              <a:t>management</a:t>
            </a:r>
            <a:r>
              <a:rPr lang="en-US" sz="900" i="1" dirty="0"/>
              <a:t>: State of the art and challenges for the future. </a:t>
            </a:r>
            <a:endParaRPr lang="en-US" sz="900" i="1" dirty="0" smtClean="0"/>
          </a:p>
          <a:p>
            <a:pPr>
              <a:buClr>
                <a:schemeClr val="accent1"/>
              </a:buClr>
            </a:pPr>
            <a:r>
              <a:rPr lang="en-US" sz="900" dirty="0" smtClean="0"/>
              <a:t>In</a:t>
            </a:r>
            <a:r>
              <a:rPr lang="en-US" sz="900" dirty="0"/>
              <a:t>: </a:t>
            </a:r>
            <a:r>
              <a:rPr lang="en-US" sz="900" dirty="0" smtClean="0"/>
              <a:t>Proc. 8</a:t>
            </a:r>
            <a:r>
              <a:rPr lang="en-US" sz="900" baseline="30000" dirty="0" smtClean="0"/>
              <a:t>th</a:t>
            </a:r>
            <a:r>
              <a:rPr lang="en-US" sz="900" dirty="0" smtClean="0"/>
              <a:t> ACM/SPEC ICPE, ACM (2017</a:t>
            </a:r>
            <a:r>
              <a:rPr lang="en-US" sz="900" dirty="0"/>
              <a:t>)</a:t>
            </a:r>
            <a:endParaRPr lang="de-DE" sz="105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>
                <a:solidFill>
                  <a:srgbClr val="323232"/>
                </a:solidFill>
              </a:rPr>
              <a:pPr/>
              <a:t>9</a:t>
            </a:fld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Uni-Stuttgart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_Vorlage International_4zu3-RSS" id="{0613B176-4FDC-4924-9E95-D54CD75CDFA4}" vid="{E266233C-9C15-47CB-A186-0ACFFE95255D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1412</Words>
  <Application>Microsoft Office PowerPoint</Application>
  <PresentationFormat>Benutzerdefiniert</PresentationFormat>
  <Paragraphs>314</Paragraphs>
  <Slides>44</Slides>
  <Notes>17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Times New Roman</vt:lpstr>
      <vt:lpstr>Wingdings</vt:lpstr>
      <vt:lpstr>2_Uni-Stuttgart</vt:lpstr>
      <vt:lpstr>     State of the Art of  Visualization in APM Tools</vt:lpstr>
      <vt:lpstr>Agenda</vt:lpstr>
      <vt:lpstr>     State of the Art of  Visualization in APM Tools  Part 1/2:  Introduction to APM</vt:lpstr>
      <vt:lpstr>PowerPoint-Präsentation</vt:lpstr>
      <vt:lpstr>PowerPoint-Präsentation</vt:lpstr>
      <vt:lpstr>PowerPoint-Präsentation</vt:lpstr>
      <vt:lpstr>Influence of Poor Performance on the Success of Businesses</vt:lpstr>
      <vt:lpstr>PowerPoint-Präsentation</vt:lpstr>
      <vt:lpstr>PowerPoint-Präsentation</vt:lpstr>
      <vt:lpstr>PowerPoint-Präsentation</vt:lpstr>
      <vt:lpstr>PowerPoint-Präsentation</vt:lpstr>
      <vt:lpstr>     Collecting Data from All System Levels</vt:lpstr>
      <vt:lpstr>Trace-based Metrics (Selection)</vt:lpstr>
      <vt:lpstr>Monitoring (Measurement-based Performance Evaluation)</vt:lpstr>
      <vt:lpstr>     Reconstructing Information from Data</vt:lpstr>
      <vt:lpstr>     Reconstructing Information from Data</vt:lpstr>
      <vt:lpstr>     Visualization Through Navigable Views</vt:lpstr>
      <vt:lpstr>Example: Application Topology Discovery and Visualization</vt:lpstr>
      <vt:lpstr>     Interpreting and Using the Information</vt:lpstr>
      <vt:lpstr>     State of the Art of  Visualization in APM Tools  Part 2/2:  Examples Visualizations  in APM Tools</vt:lpstr>
      <vt:lpstr>Commercial APM Tools</vt:lpstr>
      <vt:lpstr>Magic Quadrant</vt:lpstr>
      <vt:lpstr>Application Overview – Dynatrace</vt:lpstr>
      <vt:lpstr>Application Overview – AppDynamics</vt:lpstr>
      <vt:lpstr>Application Overview – Instana</vt:lpstr>
      <vt:lpstr>End User Monitoring – AppDynamics</vt:lpstr>
      <vt:lpstr>End User Monitoring– Instana</vt:lpstr>
      <vt:lpstr>Database Monitoring – AppDynamics</vt:lpstr>
      <vt:lpstr>Server Monitoring – AppDynamics</vt:lpstr>
      <vt:lpstr>Server Monitoring – Instana</vt:lpstr>
      <vt:lpstr>Problem Identification – Dynatrace</vt:lpstr>
      <vt:lpstr>Problem Identification - Instana</vt:lpstr>
      <vt:lpstr>Open Source APM tools</vt:lpstr>
      <vt:lpstr>Open Source APM tools</vt:lpstr>
      <vt:lpstr>Dashboards – Grafana</vt:lpstr>
      <vt:lpstr>Dashboards – Grafana</vt:lpstr>
      <vt:lpstr>Dashboards – Kibana</vt:lpstr>
      <vt:lpstr>Dashboards – Kibana</vt:lpstr>
      <vt:lpstr>Execution Traces – inspectIT</vt:lpstr>
      <vt:lpstr>Tracing – Zipkin</vt:lpstr>
      <vt:lpstr>Build Your Own Landscape</vt:lpstr>
      <vt:lpstr>Dynamic Software Analysis and Application Performance Management</vt:lpstr>
      <vt:lpstr>Application (and Visualization) Examples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2016-02-22T17:48:41Z</dcterms:created>
  <dcterms:modified xsi:type="dcterms:W3CDTF">2018-07-10T05:18:24Z</dcterms:modified>
</cp:coreProperties>
</file>